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Helios Extended Bold" charset="1" panose="02000805050000020004"/>
      <p:regular r:id="rId35"/>
    </p:embeddedFont>
    <p:embeddedFont>
      <p:font typeface="Lato Bold" charset="1" panose="020F0502020204030203"/>
      <p:regular r:id="rId36"/>
    </p:embeddedFont>
    <p:embeddedFont>
      <p:font typeface="Open Sans Bold" charset="1" panose="020B0806030504020204"/>
      <p:regular r:id="rId37"/>
    </p:embeddedFont>
    <p:embeddedFont>
      <p:font typeface="Helios Extended" charset="1" panose="02000505040000020004"/>
      <p:regular r:id="rId38"/>
    </p:embeddedFont>
    <p:embeddedFont>
      <p:font typeface="Lato" charset="1" panose="020F0502020204030203"/>
      <p:regular r:id="rId39"/>
    </p:embeddedFont>
    <p:embeddedFont>
      <p:font typeface="Heebo Bold" charset="1" panose="00000800000000000000"/>
      <p:regular r:id="rId40"/>
    </p:embeddedFont>
    <p:embeddedFont>
      <p:font typeface="Open Sans" charset="1" panose="020B0606030504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embeddings/oleObject1.bin" Type="http://schemas.openxmlformats.org/officeDocument/2006/relationships/oleObjec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7.png" Type="http://schemas.openxmlformats.org/officeDocument/2006/relationships/image"/><Relationship Id="rId5" Target="../media/image24.png" Type="http://schemas.openxmlformats.org/officeDocument/2006/relationships/image"/><Relationship Id="rId6"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png" Type="http://schemas.openxmlformats.org/officeDocument/2006/relationships/image"/><Relationship Id="rId14" Target="../media/image46.png" Type="http://schemas.openxmlformats.org/officeDocument/2006/relationships/image"/><Relationship Id="rId15" Target="../media/image47.png" Type="http://schemas.openxmlformats.org/officeDocument/2006/relationships/image"/><Relationship Id="rId16" Target="../media/image48.png" Type="http://schemas.openxmlformats.org/officeDocument/2006/relationships/image"/><Relationship Id="rId17" Target="../media/image49.pn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 Id="rId5" Target="../media/image63.png" Type="http://schemas.openxmlformats.org/officeDocument/2006/relationships/image"/><Relationship Id="rId6" Target="../media/image64.png" Type="http://schemas.openxmlformats.org/officeDocument/2006/relationships/image"/><Relationship Id="rId7" Target="../media/image6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 Id="rId8" Target="../media/image77.png" Type="http://schemas.openxmlformats.org/officeDocument/2006/relationships/image"/><Relationship Id="rId9" Target="../media/image7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png" Type="http://schemas.openxmlformats.org/officeDocument/2006/relationships/image"/><Relationship Id="rId4" Target="../media/image8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999743" y="1326430"/>
            <a:ext cx="22259043" cy="7634140"/>
            <a:chOff x="0" y="0"/>
            <a:chExt cx="1184950" cy="406400"/>
          </a:xfrm>
        </p:grpSpPr>
        <p:sp>
          <p:nvSpPr>
            <p:cNvPr name="Freeform 3" id="3"/>
            <p:cNvSpPr/>
            <p:nvPr/>
          </p:nvSpPr>
          <p:spPr>
            <a:xfrm flipH="false" flipV="false" rot="0">
              <a:off x="0" y="0"/>
              <a:ext cx="1184950" cy="406400"/>
            </a:xfrm>
            <a:custGeom>
              <a:avLst/>
              <a:gdLst/>
              <a:ahLst/>
              <a:cxnLst/>
              <a:rect r="r" b="b" t="t" l="l"/>
              <a:pathLst>
                <a:path h="406400" w="1184950">
                  <a:moveTo>
                    <a:pt x="981750" y="0"/>
                  </a:moveTo>
                  <a:cubicBezTo>
                    <a:pt x="1093974" y="0"/>
                    <a:pt x="1184950" y="90976"/>
                    <a:pt x="1184950" y="203200"/>
                  </a:cubicBezTo>
                  <a:cubicBezTo>
                    <a:pt x="1184950" y="315424"/>
                    <a:pt x="1093974" y="406400"/>
                    <a:pt x="981750" y="406400"/>
                  </a:cubicBezTo>
                  <a:lnTo>
                    <a:pt x="203200" y="406400"/>
                  </a:lnTo>
                  <a:cubicBezTo>
                    <a:pt x="90976" y="406400"/>
                    <a:pt x="0" y="315424"/>
                    <a:pt x="0" y="203200"/>
                  </a:cubicBezTo>
                  <a:cubicBezTo>
                    <a:pt x="0" y="90976"/>
                    <a:pt x="90976" y="0"/>
                    <a:pt x="203200" y="0"/>
                  </a:cubicBezTo>
                  <a:close/>
                </a:path>
              </a:pathLst>
            </a:custGeom>
            <a:solidFill>
              <a:srgbClr val="F90000">
                <a:alpha val="80000"/>
              </a:srgbClr>
            </a:solidFill>
          </p:spPr>
        </p:sp>
        <p:sp>
          <p:nvSpPr>
            <p:cNvPr name="TextBox 4" id="4"/>
            <p:cNvSpPr txBox="true"/>
            <p:nvPr/>
          </p:nvSpPr>
          <p:spPr>
            <a:xfrm>
              <a:off x="0" y="-47625"/>
              <a:ext cx="1184950" cy="454025"/>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028700" y="9009810"/>
            <a:ext cx="248490" cy="2484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010810" y="1028700"/>
            <a:ext cx="248490" cy="2484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2958126" y="4430685"/>
            <a:ext cx="11630537" cy="2473325"/>
          </a:xfrm>
          <a:prstGeom prst="rect">
            <a:avLst/>
          </a:prstGeom>
        </p:spPr>
        <p:txBody>
          <a:bodyPr anchor="t" rtlCol="false" tIns="0" lIns="0" bIns="0" rIns="0">
            <a:spAutoFit/>
          </a:bodyPr>
          <a:lstStyle/>
          <a:p>
            <a:pPr algn="ctr">
              <a:lnSpc>
                <a:spcPts val="4899"/>
              </a:lnSpc>
            </a:pPr>
            <a:r>
              <a:rPr lang="en-US" b="true" sz="3499" spc="174">
                <a:solidFill>
                  <a:srgbClr val="FFFFFF"/>
                </a:solidFill>
                <a:latin typeface="Helios Extended Bold"/>
                <a:ea typeface="Helios Extended Bold"/>
                <a:cs typeface="Helios Extended Bold"/>
                <a:sym typeface="Helios Extended Bold"/>
              </a:rPr>
              <a:t>PRÉVISION DES PRIX ET ANALYSE </a:t>
            </a:r>
          </a:p>
          <a:p>
            <a:pPr algn="ctr">
              <a:lnSpc>
                <a:spcPts val="4899"/>
              </a:lnSpc>
            </a:pPr>
            <a:r>
              <a:rPr lang="en-US" b="true" sz="3499" spc="174">
                <a:solidFill>
                  <a:srgbClr val="FFFFFF"/>
                </a:solidFill>
                <a:latin typeface="Helios Extended Bold"/>
                <a:ea typeface="Helios Extended Bold"/>
                <a:cs typeface="Helios Extended Bold"/>
                <a:sym typeface="Helios Extended Bold"/>
              </a:rPr>
              <a:t>DE LA VOLATILITÉ SUR LE MARCHÉ DES</a:t>
            </a:r>
          </a:p>
          <a:p>
            <a:pPr algn="ctr">
              <a:lnSpc>
                <a:spcPts val="4899"/>
              </a:lnSpc>
            </a:pPr>
            <a:r>
              <a:rPr lang="en-US" b="true" sz="3499" spc="174">
                <a:solidFill>
                  <a:srgbClr val="FFFFFF"/>
                </a:solidFill>
                <a:latin typeface="Helios Extended Bold"/>
                <a:ea typeface="Helios Extended Bold"/>
                <a:cs typeface="Helios Extended Bold"/>
                <a:sym typeface="Helios Extended Bold"/>
              </a:rPr>
              <a:t>CRYPTOMONNAIES</a:t>
            </a:r>
          </a:p>
          <a:p>
            <a:pPr algn="ctr" marL="0" indent="0" lvl="0">
              <a:lnSpc>
                <a:spcPts val="4899"/>
              </a:lnSpc>
            </a:pPr>
          </a:p>
        </p:txBody>
      </p:sp>
      <p:sp>
        <p:nvSpPr>
          <p:cNvPr name="TextBox 12" id="12"/>
          <p:cNvSpPr txBox="true"/>
          <p:nvPr/>
        </p:nvSpPr>
        <p:spPr>
          <a:xfrm rot="0">
            <a:off x="2382646" y="2910495"/>
            <a:ext cx="12371749" cy="405765"/>
          </a:xfrm>
          <a:prstGeom prst="rect">
            <a:avLst/>
          </a:prstGeom>
        </p:spPr>
        <p:txBody>
          <a:bodyPr anchor="t" rtlCol="false" tIns="0" lIns="0" bIns="0" rIns="0">
            <a:spAutoFit/>
          </a:bodyPr>
          <a:lstStyle/>
          <a:p>
            <a:pPr algn="ctr" marL="0" indent="0" lvl="0">
              <a:lnSpc>
                <a:spcPts val="3359"/>
              </a:lnSpc>
              <a:spcBef>
                <a:spcPct val="0"/>
              </a:spcBef>
            </a:pPr>
            <a:r>
              <a:rPr lang="en-US" b="true" sz="2399" spc="239">
                <a:solidFill>
                  <a:srgbClr val="000000"/>
                </a:solidFill>
                <a:latin typeface="Lato Bold"/>
                <a:ea typeface="Lato Bold"/>
                <a:cs typeface="Lato Bold"/>
                <a:sym typeface="Lato Bold"/>
              </a:rPr>
              <a:t>ESPRIT TECH</a:t>
            </a:r>
          </a:p>
        </p:txBody>
      </p:sp>
      <p:sp>
        <p:nvSpPr>
          <p:cNvPr name="Freeform 13" id="13"/>
          <p:cNvSpPr/>
          <p:nvPr/>
        </p:nvSpPr>
        <p:spPr>
          <a:xfrm flipH="false" flipV="false" rot="0">
            <a:off x="790308" y="213796"/>
            <a:ext cx="2167817" cy="908140"/>
          </a:xfrm>
          <a:custGeom>
            <a:avLst/>
            <a:gdLst/>
            <a:ahLst/>
            <a:cxnLst/>
            <a:rect r="r" b="b" t="t" l="l"/>
            <a:pathLst>
              <a:path h="908140" w="2167817">
                <a:moveTo>
                  <a:pt x="0" y="0"/>
                </a:moveTo>
                <a:lnTo>
                  <a:pt x="2167818" y="0"/>
                </a:lnTo>
                <a:lnTo>
                  <a:pt x="2167818" y="908140"/>
                </a:lnTo>
                <a:lnTo>
                  <a:pt x="0" y="908140"/>
                </a:lnTo>
                <a:lnTo>
                  <a:pt x="0" y="0"/>
                </a:lnTo>
                <a:close/>
              </a:path>
            </a:pathLst>
          </a:custGeom>
          <a:blipFill>
            <a:blip r:embed="rId2"/>
            <a:stretch>
              <a:fillRect l="0" t="0" r="0" b="0"/>
            </a:stretch>
          </a:blipFill>
        </p:spPr>
      </p:sp>
      <p:graphicFrame>
        <p:nvGraphicFramePr>
          <p:cNvPr name="Object 14" id="14"/>
          <p:cNvGraphicFramePr/>
          <p:nvPr/>
        </p:nvGraphicFramePr>
        <p:xfrm>
          <a:off x="9599017" y="8107772"/>
          <a:ext cx="7101491" cy="1705597"/>
        </p:xfrm>
        <a:graphic>
          <a:graphicData uri="http://schemas.openxmlformats.org/presentationml/2006/ole">
            <p:oleObj imgW="8521700" imgH="31242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Open Sans Bold"/>
                <a:ea typeface="Open Sans Bold"/>
                <a:cs typeface="Open Sans Bold"/>
                <a:sym typeface="Open Sans Bold"/>
              </a:rPr>
              <a:t>Page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9436364" y="3168993"/>
            <a:ext cx="6787549" cy="5173119"/>
          </a:xfrm>
          <a:custGeom>
            <a:avLst/>
            <a:gdLst/>
            <a:ahLst/>
            <a:cxnLst/>
            <a:rect r="r" b="b" t="t" l="l"/>
            <a:pathLst>
              <a:path h="5173119" w="6787549">
                <a:moveTo>
                  <a:pt x="0" y="0"/>
                </a:moveTo>
                <a:lnTo>
                  <a:pt x="6787550" y="0"/>
                </a:lnTo>
                <a:lnTo>
                  <a:pt x="6787550" y="5173119"/>
                </a:lnTo>
                <a:lnTo>
                  <a:pt x="0" y="5173119"/>
                </a:lnTo>
                <a:lnTo>
                  <a:pt x="0" y="0"/>
                </a:lnTo>
                <a:close/>
              </a:path>
            </a:pathLst>
          </a:custGeom>
          <a:blipFill>
            <a:blip r:embed="rId3"/>
            <a:stretch>
              <a:fillRect l="0" t="0" r="0" b="0"/>
            </a:stretch>
          </a:blipFill>
        </p:spPr>
      </p:sp>
      <p:sp>
        <p:nvSpPr>
          <p:cNvPr name="Freeform 33" id="33"/>
          <p:cNvSpPr/>
          <p:nvPr/>
        </p:nvSpPr>
        <p:spPr>
          <a:xfrm flipH="false" flipV="false" rot="0">
            <a:off x="2381752" y="3168993"/>
            <a:ext cx="6762248" cy="5173119"/>
          </a:xfrm>
          <a:custGeom>
            <a:avLst/>
            <a:gdLst/>
            <a:ahLst/>
            <a:cxnLst/>
            <a:rect r="r" b="b" t="t" l="l"/>
            <a:pathLst>
              <a:path h="5173119" w="6762248">
                <a:moveTo>
                  <a:pt x="0" y="0"/>
                </a:moveTo>
                <a:lnTo>
                  <a:pt x="6762248" y="0"/>
                </a:lnTo>
                <a:lnTo>
                  <a:pt x="6762248" y="5173119"/>
                </a:lnTo>
                <a:lnTo>
                  <a:pt x="0" y="5173119"/>
                </a:lnTo>
                <a:lnTo>
                  <a:pt x="0" y="0"/>
                </a:lnTo>
                <a:close/>
              </a:path>
            </a:pathLst>
          </a:custGeom>
          <a:blipFill>
            <a:blip r:embed="rId4"/>
            <a:stretch>
              <a:fillRect l="0" t="0" r="0" b="0"/>
            </a:stretch>
          </a:blipFill>
        </p:spPr>
      </p:sp>
      <p:sp>
        <p:nvSpPr>
          <p:cNvPr name="TextBox 34" id="34"/>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ÉTUDE DESCRIPTIVE</a:t>
            </a:r>
          </a:p>
        </p:txBody>
      </p:sp>
      <p:sp>
        <p:nvSpPr>
          <p:cNvPr name="TextBox 35" id="35"/>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10</a:t>
            </a:r>
          </a:p>
        </p:txBody>
      </p:sp>
      <p:sp>
        <p:nvSpPr>
          <p:cNvPr name="TextBox 36" id="36"/>
          <p:cNvSpPr txBox="true"/>
          <p:nvPr/>
        </p:nvSpPr>
        <p:spPr>
          <a:xfrm rot="0">
            <a:off x="2765471" y="193582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Analyse bivariée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4332004" y="3308006"/>
            <a:ext cx="9623992" cy="5100716"/>
          </a:xfrm>
          <a:custGeom>
            <a:avLst/>
            <a:gdLst/>
            <a:ahLst/>
            <a:cxnLst/>
            <a:rect r="r" b="b" t="t" l="l"/>
            <a:pathLst>
              <a:path h="5100716" w="9623992">
                <a:moveTo>
                  <a:pt x="0" y="0"/>
                </a:moveTo>
                <a:lnTo>
                  <a:pt x="9623992" y="0"/>
                </a:lnTo>
                <a:lnTo>
                  <a:pt x="9623992" y="5100716"/>
                </a:lnTo>
                <a:lnTo>
                  <a:pt x="0" y="5100716"/>
                </a:lnTo>
                <a:lnTo>
                  <a:pt x="0" y="0"/>
                </a:lnTo>
                <a:close/>
              </a:path>
            </a:pathLst>
          </a:custGeom>
          <a:blipFill>
            <a:blip r:embed="rId3"/>
            <a:stretch>
              <a:fillRect l="0" t="0" r="0" b="0"/>
            </a:stretch>
          </a:blipFill>
        </p:spPr>
      </p:sp>
      <p:sp>
        <p:nvSpPr>
          <p:cNvPr name="TextBox 33" id="33"/>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ÉTUDE DESCRIPTIVE</a:t>
            </a:r>
          </a:p>
        </p:txBody>
      </p:sp>
      <p:sp>
        <p:nvSpPr>
          <p:cNvPr name="TextBox 34" id="34"/>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11</a:t>
            </a:r>
          </a:p>
        </p:txBody>
      </p:sp>
      <p:sp>
        <p:nvSpPr>
          <p:cNvPr name="TextBox 35" id="35"/>
          <p:cNvSpPr txBox="true"/>
          <p:nvPr/>
        </p:nvSpPr>
        <p:spPr>
          <a:xfrm rot="0">
            <a:off x="2765471" y="193582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Analyse bivariée</a:t>
            </a:r>
          </a:p>
        </p:txBody>
      </p:sp>
      <p:sp>
        <p:nvSpPr>
          <p:cNvPr name="TextBox 36" id="36"/>
          <p:cNvSpPr txBox="true"/>
          <p:nvPr/>
        </p:nvSpPr>
        <p:spPr>
          <a:xfrm rot="0">
            <a:off x="7223218" y="2927006"/>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000000"/>
                </a:solidFill>
                <a:latin typeface="Open Sans Bold"/>
                <a:ea typeface="Open Sans Bold"/>
                <a:cs typeface="Open Sans Bold"/>
                <a:sym typeface="Open Sans Bold"/>
              </a:rPr>
              <a:t>Test de causalité</a:t>
            </a:r>
          </a:p>
        </p:txBody>
      </p:sp>
      <p:sp>
        <p:nvSpPr>
          <p:cNvPr name="TextBox 37" id="37"/>
          <p:cNvSpPr txBox="true"/>
          <p:nvPr/>
        </p:nvSpPr>
        <p:spPr>
          <a:xfrm rot="0">
            <a:off x="7118435" y="8624715"/>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3221582" y="3782919"/>
            <a:ext cx="11301259" cy="4887795"/>
          </a:xfrm>
          <a:custGeom>
            <a:avLst/>
            <a:gdLst/>
            <a:ahLst/>
            <a:cxnLst/>
            <a:rect r="r" b="b" t="t" l="l"/>
            <a:pathLst>
              <a:path h="4887795" w="11301259">
                <a:moveTo>
                  <a:pt x="0" y="0"/>
                </a:moveTo>
                <a:lnTo>
                  <a:pt x="11301259" y="0"/>
                </a:lnTo>
                <a:lnTo>
                  <a:pt x="11301259" y="4887794"/>
                </a:lnTo>
                <a:lnTo>
                  <a:pt x="0" y="4887794"/>
                </a:lnTo>
                <a:lnTo>
                  <a:pt x="0" y="0"/>
                </a:lnTo>
                <a:close/>
              </a:path>
            </a:pathLst>
          </a:custGeom>
          <a:blipFill>
            <a:blip r:embed="rId3"/>
            <a:stretch>
              <a:fillRect l="0" t="0" r="0" b="0"/>
            </a:stretch>
          </a:blipFill>
        </p:spPr>
      </p:sp>
      <p:sp>
        <p:nvSpPr>
          <p:cNvPr name="TextBox 33" id="33"/>
          <p:cNvSpPr txBox="true"/>
          <p:nvPr/>
        </p:nvSpPr>
        <p:spPr>
          <a:xfrm rot="0">
            <a:off x="11813875" y="9686266"/>
            <a:ext cx="3329821" cy="405765"/>
          </a:xfrm>
          <a:prstGeom prst="rect">
            <a:avLst/>
          </a:prstGeom>
        </p:spPr>
        <p:txBody>
          <a:bodyPr anchor="t" rtlCol="false" tIns="0" lIns="0" bIns="0" rIns="0">
            <a:spAutoFit/>
          </a:bodyPr>
          <a:lstStyle/>
          <a:p>
            <a:pPr algn="ctr">
              <a:lnSpc>
                <a:spcPts val="3359"/>
              </a:lnSpc>
              <a:spcBef>
                <a:spcPct val="0"/>
              </a:spcBef>
            </a:pPr>
          </a:p>
        </p:txBody>
      </p:sp>
      <p:sp>
        <p:nvSpPr>
          <p:cNvPr name="TextBox 34" id="34"/>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5" id="35"/>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12</a:t>
            </a:r>
          </a:p>
        </p:txBody>
      </p:sp>
      <p:sp>
        <p:nvSpPr>
          <p:cNvPr name="TextBox 36" id="36"/>
          <p:cNvSpPr txBox="true"/>
          <p:nvPr/>
        </p:nvSpPr>
        <p:spPr>
          <a:xfrm rot="0">
            <a:off x="6243610" y="2368139"/>
            <a:ext cx="5800779" cy="995680"/>
          </a:xfrm>
          <a:prstGeom prst="rect">
            <a:avLst/>
          </a:prstGeom>
        </p:spPr>
        <p:txBody>
          <a:bodyPr anchor="t" rtlCol="false" tIns="0" lIns="0" bIns="0" rIns="0">
            <a:spAutoFit/>
          </a:bodyPr>
          <a:lstStyle/>
          <a:p>
            <a:pPr algn="ctr" marL="0" indent="0" lvl="0">
              <a:lnSpc>
                <a:spcPts val="3919"/>
              </a:lnSpc>
            </a:pPr>
            <a:r>
              <a:rPr lang="en-US" b="true" sz="2799" spc="139">
                <a:solidFill>
                  <a:srgbClr val="F90000"/>
                </a:solidFill>
                <a:latin typeface="Helios Extended Bold"/>
                <a:ea typeface="Helios Extended Bold"/>
                <a:cs typeface="Helios Extended Bold"/>
                <a:sym typeface="Helios Extended Bold"/>
              </a:rPr>
              <a:t>Choix des variables d’entrée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1761721" y="3907145"/>
            <a:ext cx="6441604" cy="3373790"/>
          </a:xfrm>
          <a:custGeom>
            <a:avLst/>
            <a:gdLst/>
            <a:ahLst/>
            <a:cxnLst/>
            <a:rect r="r" b="b" t="t" l="l"/>
            <a:pathLst>
              <a:path h="3373790" w="6441604">
                <a:moveTo>
                  <a:pt x="0" y="0"/>
                </a:moveTo>
                <a:lnTo>
                  <a:pt x="6441605" y="0"/>
                </a:lnTo>
                <a:lnTo>
                  <a:pt x="6441605" y="3373790"/>
                </a:lnTo>
                <a:lnTo>
                  <a:pt x="0" y="3373790"/>
                </a:lnTo>
                <a:lnTo>
                  <a:pt x="0" y="0"/>
                </a:lnTo>
                <a:close/>
              </a:path>
            </a:pathLst>
          </a:custGeom>
          <a:blipFill>
            <a:blip r:embed="rId3"/>
            <a:stretch>
              <a:fillRect l="0" t="0" r="0" b="0"/>
            </a:stretch>
          </a:blipFill>
        </p:spPr>
      </p:sp>
      <p:sp>
        <p:nvSpPr>
          <p:cNvPr name="Freeform 33" id="33"/>
          <p:cNvSpPr/>
          <p:nvPr/>
        </p:nvSpPr>
        <p:spPr>
          <a:xfrm flipH="false" flipV="false" rot="0">
            <a:off x="11307574" y="7593879"/>
            <a:ext cx="4342424" cy="1444484"/>
          </a:xfrm>
          <a:custGeom>
            <a:avLst/>
            <a:gdLst/>
            <a:ahLst/>
            <a:cxnLst/>
            <a:rect r="r" b="b" t="t" l="l"/>
            <a:pathLst>
              <a:path h="1444484" w="4342424">
                <a:moveTo>
                  <a:pt x="0" y="0"/>
                </a:moveTo>
                <a:lnTo>
                  <a:pt x="4342424" y="0"/>
                </a:lnTo>
                <a:lnTo>
                  <a:pt x="4342424" y="1444484"/>
                </a:lnTo>
                <a:lnTo>
                  <a:pt x="0" y="1444484"/>
                </a:lnTo>
                <a:lnTo>
                  <a:pt x="0" y="0"/>
                </a:lnTo>
                <a:close/>
              </a:path>
            </a:pathLst>
          </a:custGeom>
          <a:blipFill>
            <a:blip r:embed="rId4"/>
            <a:stretch>
              <a:fillRect l="0" t="0" r="0" b="0"/>
            </a:stretch>
          </a:blipFill>
        </p:spPr>
      </p:sp>
      <p:sp>
        <p:nvSpPr>
          <p:cNvPr name="Freeform 34" id="34"/>
          <p:cNvSpPr/>
          <p:nvPr/>
        </p:nvSpPr>
        <p:spPr>
          <a:xfrm flipH="false" flipV="false" rot="0">
            <a:off x="10934183" y="3968362"/>
            <a:ext cx="5089205" cy="2385565"/>
          </a:xfrm>
          <a:custGeom>
            <a:avLst/>
            <a:gdLst/>
            <a:ahLst/>
            <a:cxnLst/>
            <a:rect r="r" b="b" t="t" l="l"/>
            <a:pathLst>
              <a:path h="2385565" w="5089205">
                <a:moveTo>
                  <a:pt x="0" y="0"/>
                </a:moveTo>
                <a:lnTo>
                  <a:pt x="5089205" y="0"/>
                </a:lnTo>
                <a:lnTo>
                  <a:pt x="5089205" y="2385565"/>
                </a:lnTo>
                <a:lnTo>
                  <a:pt x="0" y="2385565"/>
                </a:lnTo>
                <a:lnTo>
                  <a:pt x="0" y="0"/>
                </a:lnTo>
                <a:close/>
              </a:path>
            </a:pathLst>
          </a:custGeom>
          <a:blipFill>
            <a:blip r:embed="rId5"/>
            <a:stretch>
              <a:fillRect l="0" t="0" r="0" b="0"/>
            </a:stretch>
          </a:blipFill>
        </p:spPr>
      </p:sp>
      <p:sp>
        <p:nvSpPr>
          <p:cNvPr name="Freeform 35" id="35"/>
          <p:cNvSpPr/>
          <p:nvPr/>
        </p:nvSpPr>
        <p:spPr>
          <a:xfrm flipH="false" flipV="false" rot="0">
            <a:off x="15267423" y="7483592"/>
            <a:ext cx="597792" cy="597792"/>
          </a:xfrm>
          <a:custGeom>
            <a:avLst/>
            <a:gdLst/>
            <a:ahLst/>
            <a:cxnLst/>
            <a:rect r="r" b="b" t="t" l="l"/>
            <a:pathLst>
              <a:path h="597792" w="597792">
                <a:moveTo>
                  <a:pt x="0" y="0"/>
                </a:moveTo>
                <a:lnTo>
                  <a:pt x="597792" y="0"/>
                </a:lnTo>
                <a:lnTo>
                  <a:pt x="597792" y="597792"/>
                </a:lnTo>
                <a:lnTo>
                  <a:pt x="0" y="597792"/>
                </a:lnTo>
                <a:lnTo>
                  <a:pt x="0" y="0"/>
                </a:lnTo>
                <a:close/>
              </a:path>
            </a:pathLst>
          </a:custGeom>
          <a:blipFill>
            <a:blip r:embed="rId6"/>
            <a:stretch>
              <a:fillRect l="0" t="0" r="0" b="0"/>
            </a:stretch>
          </a:blipFill>
        </p:spPr>
      </p:sp>
      <p:sp>
        <p:nvSpPr>
          <p:cNvPr name="TextBox 36" id="36"/>
          <p:cNvSpPr txBox="true"/>
          <p:nvPr/>
        </p:nvSpPr>
        <p:spPr>
          <a:xfrm rot="0">
            <a:off x="9929990" y="6658727"/>
            <a:ext cx="7097593" cy="8248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ea typeface="Lato"/>
                <a:cs typeface="Lato"/>
                <a:sym typeface="Lato"/>
              </a:rPr>
              <a:t>Jeu de donnée(Kaggle, Cryptopanic , google trend, investing.com)</a:t>
            </a:r>
          </a:p>
        </p:txBody>
      </p:sp>
      <p:sp>
        <p:nvSpPr>
          <p:cNvPr name="TextBox 37" id="37"/>
          <p:cNvSpPr txBox="true"/>
          <p:nvPr/>
        </p:nvSpPr>
        <p:spPr>
          <a:xfrm rot="0">
            <a:off x="11092357" y="9031605"/>
            <a:ext cx="4772858" cy="40576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ea typeface="Lato"/>
                <a:cs typeface="Lato"/>
                <a:sym typeface="Lato"/>
              </a:rPr>
              <a:t>Période COVID(2019-2020)</a:t>
            </a:r>
          </a:p>
        </p:txBody>
      </p:sp>
      <p:sp>
        <p:nvSpPr>
          <p:cNvPr name="TextBox 38" id="38"/>
          <p:cNvSpPr txBox="true"/>
          <p:nvPr/>
        </p:nvSpPr>
        <p:spPr>
          <a:xfrm rot="0">
            <a:off x="11813875" y="9686266"/>
            <a:ext cx="3329821" cy="405765"/>
          </a:xfrm>
          <a:prstGeom prst="rect">
            <a:avLst/>
          </a:prstGeom>
        </p:spPr>
        <p:txBody>
          <a:bodyPr anchor="t" rtlCol="false" tIns="0" lIns="0" bIns="0" rIns="0">
            <a:spAutoFit/>
          </a:bodyPr>
          <a:lstStyle/>
          <a:p>
            <a:pPr algn="ctr">
              <a:lnSpc>
                <a:spcPts val="3359"/>
              </a:lnSpc>
              <a:spcBef>
                <a:spcPct val="0"/>
              </a:spcBef>
            </a:pPr>
          </a:p>
        </p:txBody>
      </p:sp>
      <p:sp>
        <p:nvSpPr>
          <p:cNvPr name="TextBox 39" id="39"/>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40" id="40"/>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13</a:t>
            </a:r>
          </a:p>
        </p:txBody>
      </p:sp>
      <p:sp>
        <p:nvSpPr>
          <p:cNvPr name="TextBox 41" id="41"/>
          <p:cNvSpPr txBox="true"/>
          <p:nvPr/>
        </p:nvSpPr>
        <p:spPr>
          <a:xfrm rot="0">
            <a:off x="2082134" y="3075529"/>
            <a:ext cx="5800779" cy="500380"/>
          </a:xfrm>
          <a:prstGeom prst="rect">
            <a:avLst/>
          </a:prstGeom>
        </p:spPr>
        <p:txBody>
          <a:bodyPr anchor="t" rtlCol="false" tIns="0" lIns="0" bIns="0" rIns="0">
            <a:spAutoFit/>
          </a:bodyPr>
          <a:lstStyle/>
          <a:p>
            <a:pPr algn="ctr" marL="0" indent="0" lvl="0">
              <a:lnSpc>
                <a:spcPts val="3919"/>
              </a:lnSpc>
            </a:pPr>
            <a:r>
              <a:rPr lang="en-US" b="true" sz="2799" spc="139">
                <a:solidFill>
                  <a:srgbClr val="F90000"/>
                </a:solidFill>
                <a:latin typeface="Helios Extended Bold"/>
                <a:ea typeface="Helios Extended Bold"/>
                <a:cs typeface="Helios Extended Bold"/>
                <a:sym typeface="Helios Extended Bold"/>
              </a:rPr>
              <a:t>Choix modèle</a:t>
            </a:r>
          </a:p>
        </p:txBody>
      </p:sp>
      <p:sp>
        <p:nvSpPr>
          <p:cNvPr name="TextBox 42" id="42"/>
          <p:cNvSpPr txBox="true"/>
          <p:nvPr/>
        </p:nvSpPr>
        <p:spPr>
          <a:xfrm rot="0">
            <a:off x="10391218" y="2615789"/>
            <a:ext cx="5800779" cy="995680"/>
          </a:xfrm>
          <a:prstGeom prst="rect">
            <a:avLst/>
          </a:prstGeom>
        </p:spPr>
        <p:txBody>
          <a:bodyPr anchor="t" rtlCol="false" tIns="0" lIns="0" bIns="0" rIns="0">
            <a:spAutoFit/>
          </a:bodyPr>
          <a:lstStyle/>
          <a:p>
            <a:pPr algn="ctr" marL="0" indent="0" lvl="0">
              <a:lnSpc>
                <a:spcPts val="3919"/>
              </a:lnSpc>
            </a:pPr>
            <a:r>
              <a:rPr lang="en-US" b="true" sz="2799" spc="139">
                <a:solidFill>
                  <a:srgbClr val="F90000"/>
                </a:solidFill>
                <a:latin typeface="Helios Extended Bold"/>
                <a:ea typeface="Helios Extended Bold"/>
                <a:cs typeface="Helios Extended Bold"/>
                <a:sym typeface="Helios Extended Bold"/>
              </a:rPr>
              <a:t>Choix des variables d’entrée</a:t>
            </a:r>
          </a:p>
        </p:txBody>
      </p:sp>
      <p:sp>
        <p:nvSpPr>
          <p:cNvPr name="TextBox 43" id="43"/>
          <p:cNvSpPr txBox="true"/>
          <p:nvPr/>
        </p:nvSpPr>
        <p:spPr>
          <a:xfrm rot="0">
            <a:off x="3172970" y="7445492"/>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8</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grpSp>
        <p:nvGrpSpPr>
          <p:cNvPr name="Group 32" id="32"/>
          <p:cNvGrpSpPr/>
          <p:nvPr/>
        </p:nvGrpSpPr>
        <p:grpSpPr>
          <a:xfrm rot="0">
            <a:off x="11351970" y="3897289"/>
            <a:ext cx="5217592" cy="2460779"/>
            <a:chOff x="0" y="0"/>
            <a:chExt cx="6956790" cy="3281039"/>
          </a:xfrm>
        </p:grpSpPr>
        <p:sp>
          <p:nvSpPr>
            <p:cNvPr name="Freeform 33" id="33"/>
            <p:cNvSpPr/>
            <p:nvPr/>
          </p:nvSpPr>
          <p:spPr>
            <a:xfrm flipH="false" flipV="false" rot="0">
              <a:off x="0" y="0"/>
              <a:ext cx="3327381" cy="3281039"/>
            </a:xfrm>
            <a:custGeom>
              <a:avLst/>
              <a:gdLst/>
              <a:ahLst/>
              <a:cxnLst/>
              <a:rect r="r" b="b" t="t" l="l"/>
              <a:pathLst>
                <a:path h="3281039" w="3327381">
                  <a:moveTo>
                    <a:pt x="0" y="0"/>
                  </a:moveTo>
                  <a:lnTo>
                    <a:pt x="3327381" y="0"/>
                  </a:lnTo>
                  <a:lnTo>
                    <a:pt x="3327381" y="3281039"/>
                  </a:lnTo>
                  <a:lnTo>
                    <a:pt x="0" y="3281039"/>
                  </a:lnTo>
                  <a:lnTo>
                    <a:pt x="0" y="0"/>
                  </a:lnTo>
                  <a:close/>
                </a:path>
              </a:pathLst>
            </a:custGeom>
            <a:blipFill>
              <a:blip r:embed="rId3"/>
              <a:stretch>
                <a:fillRect l="0" t="0" r="0" b="0"/>
              </a:stretch>
            </a:blipFill>
          </p:spPr>
        </p:sp>
        <p:sp>
          <p:nvSpPr>
            <p:cNvPr name="Freeform 34" id="34"/>
            <p:cNvSpPr/>
            <p:nvPr/>
          </p:nvSpPr>
          <p:spPr>
            <a:xfrm flipH="false" flipV="false" rot="0">
              <a:off x="3641605" y="3051"/>
              <a:ext cx="3315185" cy="3277988"/>
            </a:xfrm>
            <a:custGeom>
              <a:avLst/>
              <a:gdLst/>
              <a:ahLst/>
              <a:cxnLst/>
              <a:rect r="r" b="b" t="t" l="l"/>
              <a:pathLst>
                <a:path h="3277988" w="3315185">
                  <a:moveTo>
                    <a:pt x="0" y="0"/>
                  </a:moveTo>
                  <a:lnTo>
                    <a:pt x="3315185" y="0"/>
                  </a:lnTo>
                  <a:lnTo>
                    <a:pt x="3315185" y="3277988"/>
                  </a:lnTo>
                  <a:lnTo>
                    <a:pt x="0" y="3277988"/>
                  </a:lnTo>
                  <a:lnTo>
                    <a:pt x="0" y="0"/>
                  </a:lnTo>
                  <a:close/>
                </a:path>
              </a:pathLst>
            </a:custGeom>
            <a:blipFill>
              <a:blip r:embed="rId4"/>
              <a:stretch>
                <a:fillRect l="0" t="0" r="0" b="0"/>
              </a:stretch>
            </a:blipFill>
          </p:spPr>
        </p:sp>
      </p:grpSp>
      <p:sp>
        <p:nvSpPr>
          <p:cNvPr name="Freeform 35" id="35"/>
          <p:cNvSpPr/>
          <p:nvPr/>
        </p:nvSpPr>
        <p:spPr>
          <a:xfrm flipH="false" flipV="false" rot="0">
            <a:off x="1277190" y="3867253"/>
            <a:ext cx="4712225" cy="2095201"/>
          </a:xfrm>
          <a:custGeom>
            <a:avLst/>
            <a:gdLst/>
            <a:ahLst/>
            <a:cxnLst/>
            <a:rect r="r" b="b" t="t" l="l"/>
            <a:pathLst>
              <a:path h="2095201" w="4712225">
                <a:moveTo>
                  <a:pt x="0" y="0"/>
                </a:moveTo>
                <a:lnTo>
                  <a:pt x="4712224" y="0"/>
                </a:lnTo>
                <a:lnTo>
                  <a:pt x="4712224" y="2095200"/>
                </a:lnTo>
                <a:lnTo>
                  <a:pt x="0" y="2095200"/>
                </a:lnTo>
                <a:lnTo>
                  <a:pt x="0" y="0"/>
                </a:lnTo>
                <a:close/>
              </a:path>
            </a:pathLst>
          </a:custGeom>
          <a:blipFill>
            <a:blip r:embed="rId5"/>
            <a:stretch>
              <a:fillRect l="0" t="0" r="0" b="0"/>
            </a:stretch>
          </a:blipFill>
        </p:spPr>
      </p:sp>
      <p:sp>
        <p:nvSpPr>
          <p:cNvPr name="Freeform 36" id="36"/>
          <p:cNvSpPr/>
          <p:nvPr/>
        </p:nvSpPr>
        <p:spPr>
          <a:xfrm flipH="false" flipV="false" rot="0">
            <a:off x="12369172" y="7003276"/>
            <a:ext cx="3222961" cy="2058667"/>
          </a:xfrm>
          <a:custGeom>
            <a:avLst/>
            <a:gdLst/>
            <a:ahLst/>
            <a:cxnLst/>
            <a:rect r="r" b="b" t="t" l="l"/>
            <a:pathLst>
              <a:path h="2058667" w="3222961">
                <a:moveTo>
                  <a:pt x="0" y="0"/>
                </a:moveTo>
                <a:lnTo>
                  <a:pt x="3222961" y="0"/>
                </a:lnTo>
                <a:lnTo>
                  <a:pt x="3222961" y="2058666"/>
                </a:lnTo>
                <a:lnTo>
                  <a:pt x="0" y="2058666"/>
                </a:lnTo>
                <a:lnTo>
                  <a:pt x="0" y="0"/>
                </a:lnTo>
                <a:close/>
              </a:path>
            </a:pathLst>
          </a:custGeom>
          <a:blipFill>
            <a:blip r:embed="rId6"/>
            <a:stretch>
              <a:fillRect l="0" t="0" r="0" b="0"/>
            </a:stretch>
          </a:blipFill>
        </p:spPr>
      </p:sp>
      <p:sp>
        <p:nvSpPr>
          <p:cNvPr name="Freeform 37" id="37"/>
          <p:cNvSpPr/>
          <p:nvPr/>
        </p:nvSpPr>
        <p:spPr>
          <a:xfrm flipH="false" flipV="false" rot="0">
            <a:off x="6835098" y="3696965"/>
            <a:ext cx="3916872" cy="2861428"/>
          </a:xfrm>
          <a:custGeom>
            <a:avLst/>
            <a:gdLst/>
            <a:ahLst/>
            <a:cxnLst/>
            <a:rect r="r" b="b" t="t" l="l"/>
            <a:pathLst>
              <a:path h="2861428" w="3916872">
                <a:moveTo>
                  <a:pt x="0" y="0"/>
                </a:moveTo>
                <a:lnTo>
                  <a:pt x="3916872" y="0"/>
                </a:lnTo>
                <a:lnTo>
                  <a:pt x="3916872" y="2861427"/>
                </a:lnTo>
                <a:lnTo>
                  <a:pt x="0" y="2861427"/>
                </a:lnTo>
                <a:lnTo>
                  <a:pt x="0" y="0"/>
                </a:lnTo>
                <a:close/>
              </a:path>
            </a:pathLst>
          </a:custGeom>
          <a:blipFill>
            <a:blip r:embed="rId7"/>
            <a:stretch>
              <a:fillRect l="0" t="0" r="0" b="0"/>
            </a:stretch>
          </a:blipFill>
        </p:spPr>
      </p:sp>
      <p:sp>
        <p:nvSpPr>
          <p:cNvPr name="Freeform 38" id="38"/>
          <p:cNvSpPr/>
          <p:nvPr/>
        </p:nvSpPr>
        <p:spPr>
          <a:xfrm flipH="false" flipV="false" rot="0">
            <a:off x="1919627" y="7003276"/>
            <a:ext cx="3777008" cy="1090611"/>
          </a:xfrm>
          <a:custGeom>
            <a:avLst/>
            <a:gdLst/>
            <a:ahLst/>
            <a:cxnLst/>
            <a:rect r="r" b="b" t="t" l="l"/>
            <a:pathLst>
              <a:path h="1090611" w="3777008">
                <a:moveTo>
                  <a:pt x="0" y="0"/>
                </a:moveTo>
                <a:lnTo>
                  <a:pt x="3777007" y="0"/>
                </a:lnTo>
                <a:lnTo>
                  <a:pt x="3777007" y="1090611"/>
                </a:lnTo>
                <a:lnTo>
                  <a:pt x="0" y="1090611"/>
                </a:lnTo>
                <a:lnTo>
                  <a:pt x="0" y="0"/>
                </a:lnTo>
                <a:close/>
              </a:path>
            </a:pathLst>
          </a:custGeom>
          <a:blipFill>
            <a:blip r:embed="rId8"/>
            <a:stretch>
              <a:fillRect l="0" t="0" r="0" b="0"/>
            </a:stretch>
          </a:blipFill>
        </p:spPr>
      </p:sp>
      <p:sp>
        <p:nvSpPr>
          <p:cNvPr name="Freeform 39" id="39"/>
          <p:cNvSpPr/>
          <p:nvPr/>
        </p:nvSpPr>
        <p:spPr>
          <a:xfrm flipH="false" flipV="false" rot="0">
            <a:off x="7266399" y="7003276"/>
            <a:ext cx="3018735" cy="1928217"/>
          </a:xfrm>
          <a:custGeom>
            <a:avLst/>
            <a:gdLst/>
            <a:ahLst/>
            <a:cxnLst/>
            <a:rect r="r" b="b" t="t" l="l"/>
            <a:pathLst>
              <a:path h="1928217" w="3018735">
                <a:moveTo>
                  <a:pt x="0" y="0"/>
                </a:moveTo>
                <a:lnTo>
                  <a:pt x="3018734" y="0"/>
                </a:lnTo>
                <a:lnTo>
                  <a:pt x="3018734" y="1928216"/>
                </a:lnTo>
                <a:lnTo>
                  <a:pt x="0" y="1928216"/>
                </a:lnTo>
                <a:lnTo>
                  <a:pt x="0" y="0"/>
                </a:lnTo>
                <a:close/>
              </a:path>
            </a:pathLst>
          </a:custGeom>
          <a:blipFill>
            <a:blip r:embed="rId9"/>
            <a:stretch>
              <a:fillRect l="0" t="0" r="0" b="0"/>
            </a:stretch>
          </a:blipFill>
        </p:spPr>
      </p:sp>
      <p:sp>
        <p:nvSpPr>
          <p:cNvPr name="TextBox 40" id="40"/>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41" id="41"/>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14</a:t>
            </a:r>
          </a:p>
        </p:txBody>
      </p:sp>
      <p:sp>
        <p:nvSpPr>
          <p:cNvPr name="TextBox 42" id="42"/>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Optimisation des hyperparamètres</a:t>
            </a:r>
          </a:p>
        </p:txBody>
      </p:sp>
      <p:sp>
        <p:nvSpPr>
          <p:cNvPr name="TextBox 43" id="43"/>
          <p:cNvSpPr txBox="true"/>
          <p:nvPr/>
        </p:nvSpPr>
        <p:spPr>
          <a:xfrm rot="0">
            <a:off x="13291607" y="2969045"/>
            <a:ext cx="947670"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GRU</a:t>
            </a:r>
          </a:p>
        </p:txBody>
      </p:sp>
      <p:sp>
        <p:nvSpPr>
          <p:cNvPr name="TextBox 44" id="44"/>
          <p:cNvSpPr txBox="true"/>
          <p:nvPr/>
        </p:nvSpPr>
        <p:spPr>
          <a:xfrm rot="0">
            <a:off x="7935034" y="2969045"/>
            <a:ext cx="1641691"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XGBOOST</a:t>
            </a:r>
          </a:p>
        </p:txBody>
      </p:sp>
      <p:sp>
        <p:nvSpPr>
          <p:cNvPr name="TextBox 45" id="45"/>
          <p:cNvSpPr txBox="true"/>
          <p:nvPr/>
        </p:nvSpPr>
        <p:spPr>
          <a:xfrm rot="0">
            <a:off x="2691006" y="2969045"/>
            <a:ext cx="1097239"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ARIMA</a:t>
            </a:r>
          </a:p>
        </p:txBody>
      </p:sp>
      <p:sp>
        <p:nvSpPr>
          <p:cNvPr name="TextBox 46" id="46"/>
          <p:cNvSpPr txBox="true"/>
          <p:nvPr/>
        </p:nvSpPr>
        <p:spPr>
          <a:xfrm rot="0">
            <a:off x="10961323" y="3447200"/>
            <a:ext cx="5608240" cy="250064"/>
          </a:xfrm>
          <a:prstGeom prst="rect">
            <a:avLst/>
          </a:prstGeom>
        </p:spPr>
        <p:txBody>
          <a:bodyPr anchor="t" rtlCol="false" tIns="0" lIns="0" bIns="0" rIns="0">
            <a:spAutoFit/>
          </a:bodyPr>
          <a:lstStyle/>
          <a:p>
            <a:pPr algn="ctr" marL="0" indent="0" lvl="0">
              <a:lnSpc>
                <a:spcPts val="1966"/>
              </a:lnSpc>
            </a:pPr>
            <a:r>
              <a:rPr lang="en-US" sz="1404" spc="70">
                <a:solidFill>
                  <a:srgbClr val="000000"/>
                </a:solidFill>
                <a:latin typeface="Helios Extended"/>
                <a:ea typeface="Helios Extended"/>
                <a:cs typeface="Helios Extended"/>
                <a:sym typeface="Helios Extended"/>
              </a:rPr>
              <a:t>COMBINATOIRE &amp; ANALYTIQUE</a:t>
            </a:r>
          </a:p>
        </p:txBody>
      </p:sp>
      <p:sp>
        <p:nvSpPr>
          <p:cNvPr name="TextBox 47" id="47"/>
          <p:cNvSpPr txBox="true"/>
          <p:nvPr/>
        </p:nvSpPr>
        <p:spPr>
          <a:xfrm rot="0">
            <a:off x="5989414" y="3375508"/>
            <a:ext cx="5608240" cy="250064"/>
          </a:xfrm>
          <a:prstGeom prst="rect">
            <a:avLst/>
          </a:prstGeom>
        </p:spPr>
        <p:txBody>
          <a:bodyPr anchor="t" rtlCol="false" tIns="0" lIns="0" bIns="0" rIns="0">
            <a:spAutoFit/>
          </a:bodyPr>
          <a:lstStyle/>
          <a:p>
            <a:pPr algn="ctr" marL="0" indent="0" lvl="0">
              <a:lnSpc>
                <a:spcPts val="1966"/>
              </a:lnSpc>
            </a:pPr>
            <a:r>
              <a:rPr lang="en-US" sz="1404" spc="70">
                <a:solidFill>
                  <a:srgbClr val="000000"/>
                </a:solidFill>
                <a:latin typeface="Helios Extended"/>
                <a:ea typeface="Helios Extended"/>
                <a:cs typeface="Helios Extended"/>
                <a:sym typeface="Helios Extended"/>
              </a:rPr>
              <a:t>COMBINATOIRE</a:t>
            </a:r>
          </a:p>
        </p:txBody>
      </p:sp>
      <p:sp>
        <p:nvSpPr>
          <p:cNvPr name="TextBox 48" id="48"/>
          <p:cNvSpPr txBox="true"/>
          <p:nvPr/>
        </p:nvSpPr>
        <p:spPr>
          <a:xfrm rot="0">
            <a:off x="1756429" y="3341218"/>
            <a:ext cx="3337323" cy="250064"/>
          </a:xfrm>
          <a:prstGeom prst="rect">
            <a:avLst/>
          </a:prstGeom>
        </p:spPr>
        <p:txBody>
          <a:bodyPr anchor="t" rtlCol="false" tIns="0" lIns="0" bIns="0" rIns="0">
            <a:spAutoFit/>
          </a:bodyPr>
          <a:lstStyle/>
          <a:p>
            <a:pPr algn="ctr" marL="0" indent="0" lvl="0">
              <a:lnSpc>
                <a:spcPts val="1966"/>
              </a:lnSpc>
            </a:pPr>
            <a:r>
              <a:rPr lang="en-US" sz="1404" spc="70">
                <a:solidFill>
                  <a:srgbClr val="000000"/>
                </a:solidFill>
                <a:latin typeface="Helios Extended"/>
                <a:ea typeface="Helios Extended"/>
                <a:cs typeface="Helios Extended"/>
                <a:sym typeface="Helios Extended"/>
              </a:rPr>
              <a:t>AUTOMATIQUE</a:t>
            </a:r>
          </a:p>
        </p:txBody>
      </p:sp>
      <p:sp>
        <p:nvSpPr>
          <p:cNvPr name="TextBox 49" id="49"/>
          <p:cNvSpPr txBox="true"/>
          <p:nvPr/>
        </p:nvSpPr>
        <p:spPr>
          <a:xfrm rot="0">
            <a:off x="6645469" y="6520292"/>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11</a:t>
            </a:r>
          </a:p>
        </p:txBody>
      </p:sp>
      <p:sp>
        <p:nvSpPr>
          <p:cNvPr name="TextBox 50" id="50"/>
          <p:cNvSpPr txBox="true"/>
          <p:nvPr/>
        </p:nvSpPr>
        <p:spPr>
          <a:xfrm rot="0">
            <a:off x="11844661" y="6520292"/>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12</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782773" y="3995575"/>
            <a:ext cx="5484877" cy="1853510"/>
          </a:xfrm>
          <a:custGeom>
            <a:avLst/>
            <a:gdLst/>
            <a:ahLst/>
            <a:cxnLst/>
            <a:rect r="r" b="b" t="t" l="l"/>
            <a:pathLst>
              <a:path h="1853510" w="5484877">
                <a:moveTo>
                  <a:pt x="0" y="0"/>
                </a:moveTo>
                <a:lnTo>
                  <a:pt x="5484876" y="0"/>
                </a:lnTo>
                <a:lnTo>
                  <a:pt x="5484876" y="1853510"/>
                </a:lnTo>
                <a:lnTo>
                  <a:pt x="0" y="1853510"/>
                </a:lnTo>
                <a:lnTo>
                  <a:pt x="0" y="0"/>
                </a:lnTo>
                <a:close/>
              </a:path>
            </a:pathLst>
          </a:custGeom>
          <a:blipFill>
            <a:blip r:embed="rId3"/>
            <a:stretch>
              <a:fillRect l="0" t="0" r="0" b="0"/>
            </a:stretch>
          </a:blipFill>
        </p:spPr>
      </p:sp>
      <p:sp>
        <p:nvSpPr>
          <p:cNvPr name="Freeform 33" id="33"/>
          <p:cNvSpPr/>
          <p:nvPr/>
        </p:nvSpPr>
        <p:spPr>
          <a:xfrm flipH="false" flipV="false" rot="0">
            <a:off x="5957140" y="3285275"/>
            <a:ext cx="5218220" cy="3162777"/>
          </a:xfrm>
          <a:custGeom>
            <a:avLst/>
            <a:gdLst/>
            <a:ahLst/>
            <a:cxnLst/>
            <a:rect r="r" b="b" t="t" l="l"/>
            <a:pathLst>
              <a:path h="3162777" w="5218220">
                <a:moveTo>
                  <a:pt x="0" y="0"/>
                </a:moveTo>
                <a:lnTo>
                  <a:pt x="5218220" y="0"/>
                </a:lnTo>
                <a:lnTo>
                  <a:pt x="5218220" y="3162777"/>
                </a:lnTo>
                <a:lnTo>
                  <a:pt x="0" y="3162777"/>
                </a:lnTo>
                <a:lnTo>
                  <a:pt x="0" y="0"/>
                </a:lnTo>
                <a:close/>
              </a:path>
            </a:pathLst>
          </a:custGeom>
          <a:blipFill>
            <a:blip r:embed="rId4"/>
            <a:stretch>
              <a:fillRect l="0" t="0" r="0" b="0"/>
            </a:stretch>
          </a:blipFill>
        </p:spPr>
      </p:sp>
      <p:sp>
        <p:nvSpPr>
          <p:cNvPr name="Freeform 34" id="34"/>
          <p:cNvSpPr/>
          <p:nvPr/>
        </p:nvSpPr>
        <p:spPr>
          <a:xfrm flipH="false" flipV="false" rot="0">
            <a:off x="11859121" y="3395102"/>
            <a:ext cx="4578582" cy="4926523"/>
          </a:xfrm>
          <a:custGeom>
            <a:avLst/>
            <a:gdLst/>
            <a:ahLst/>
            <a:cxnLst/>
            <a:rect r="r" b="b" t="t" l="l"/>
            <a:pathLst>
              <a:path h="4926523" w="4578582">
                <a:moveTo>
                  <a:pt x="0" y="0"/>
                </a:moveTo>
                <a:lnTo>
                  <a:pt x="4578582" y="0"/>
                </a:lnTo>
                <a:lnTo>
                  <a:pt x="4578582" y="4926523"/>
                </a:lnTo>
                <a:lnTo>
                  <a:pt x="0" y="4926523"/>
                </a:lnTo>
                <a:lnTo>
                  <a:pt x="0" y="0"/>
                </a:lnTo>
                <a:close/>
              </a:path>
            </a:pathLst>
          </a:custGeom>
          <a:blipFill>
            <a:blip r:embed="rId5"/>
            <a:stretch>
              <a:fillRect l="0" t="0" r="0" b="0"/>
            </a:stretch>
          </a:blipFill>
        </p:spPr>
      </p:sp>
      <p:sp>
        <p:nvSpPr>
          <p:cNvPr name="TextBox 35" id="35"/>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6" id="36"/>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15</a:t>
            </a:r>
          </a:p>
        </p:txBody>
      </p:sp>
      <p:sp>
        <p:nvSpPr>
          <p:cNvPr name="TextBox 37" id="37"/>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Ajustement</a:t>
            </a:r>
          </a:p>
        </p:txBody>
      </p:sp>
      <p:sp>
        <p:nvSpPr>
          <p:cNvPr name="TextBox 38" id="38"/>
          <p:cNvSpPr txBox="true"/>
          <p:nvPr/>
        </p:nvSpPr>
        <p:spPr>
          <a:xfrm rot="0">
            <a:off x="13291607" y="2969045"/>
            <a:ext cx="947670"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GRU</a:t>
            </a:r>
          </a:p>
        </p:txBody>
      </p:sp>
      <p:sp>
        <p:nvSpPr>
          <p:cNvPr name="TextBox 39" id="39"/>
          <p:cNvSpPr txBox="true"/>
          <p:nvPr/>
        </p:nvSpPr>
        <p:spPr>
          <a:xfrm rot="0">
            <a:off x="7745405" y="2969045"/>
            <a:ext cx="1641691"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XGBOOST</a:t>
            </a:r>
          </a:p>
        </p:txBody>
      </p:sp>
      <p:sp>
        <p:nvSpPr>
          <p:cNvPr name="TextBox 40" id="40"/>
          <p:cNvSpPr txBox="true"/>
          <p:nvPr/>
        </p:nvSpPr>
        <p:spPr>
          <a:xfrm rot="0">
            <a:off x="2691006" y="2969045"/>
            <a:ext cx="1097239"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ARIMA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432736" y="3884509"/>
            <a:ext cx="3075362" cy="1581844"/>
          </a:xfrm>
          <a:custGeom>
            <a:avLst/>
            <a:gdLst/>
            <a:ahLst/>
            <a:cxnLst/>
            <a:rect r="r" b="b" t="t" l="l"/>
            <a:pathLst>
              <a:path h="1581844" w="3075362">
                <a:moveTo>
                  <a:pt x="0" y="0"/>
                </a:moveTo>
                <a:lnTo>
                  <a:pt x="3075362" y="0"/>
                </a:lnTo>
                <a:lnTo>
                  <a:pt x="3075362" y="1581845"/>
                </a:lnTo>
                <a:lnTo>
                  <a:pt x="0" y="1581845"/>
                </a:lnTo>
                <a:lnTo>
                  <a:pt x="0" y="0"/>
                </a:lnTo>
                <a:close/>
              </a:path>
            </a:pathLst>
          </a:custGeom>
          <a:blipFill>
            <a:blip r:embed="rId3"/>
            <a:stretch>
              <a:fillRect l="0" t="0" r="0" b="0"/>
            </a:stretch>
          </a:blipFill>
        </p:spPr>
      </p:sp>
      <p:sp>
        <p:nvSpPr>
          <p:cNvPr name="Freeform 33" id="33"/>
          <p:cNvSpPr/>
          <p:nvPr/>
        </p:nvSpPr>
        <p:spPr>
          <a:xfrm flipH="false" flipV="false" rot="0">
            <a:off x="3229403" y="3847678"/>
            <a:ext cx="3097930" cy="1655508"/>
          </a:xfrm>
          <a:custGeom>
            <a:avLst/>
            <a:gdLst/>
            <a:ahLst/>
            <a:cxnLst/>
            <a:rect r="r" b="b" t="t" l="l"/>
            <a:pathLst>
              <a:path h="1655508" w="3097930">
                <a:moveTo>
                  <a:pt x="0" y="0"/>
                </a:moveTo>
                <a:lnTo>
                  <a:pt x="3097931" y="0"/>
                </a:lnTo>
                <a:lnTo>
                  <a:pt x="3097931" y="1655507"/>
                </a:lnTo>
                <a:lnTo>
                  <a:pt x="0" y="1655507"/>
                </a:lnTo>
                <a:lnTo>
                  <a:pt x="0" y="0"/>
                </a:lnTo>
                <a:close/>
              </a:path>
            </a:pathLst>
          </a:custGeom>
          <a:blipFill>
            <a:blip r:embed="rId4"/>
            <a:stretch>
              <a:fillRect l="0" t="0" r="0" b="0"/>
            </a:stretch>
          </a:blipFill>
        </p:spPr>
      </p:sp>
      <p:sp>
        <p:nvSpPr>
          <p:cNvPr name="Freeform 34" id="34"/>
          <p:cNvSpPr/>
          <p:nvPr/>
        </p:nvSpPr>
        <p:spPr>
          <a:xfrm flipH="false" flipV="false" rot="0">
            <a:off x="12859135" y="5569860"/>
            <a:ext cx="3361364" cy="1200487"/>
          </a:xfrm>
          <a:custGeom>
            <a:avLst/>
            <a:gdLst/>
            <a:ahLst/>
            <a:cxnLst/>
            <a:rect r="r" b="b" t="t" l="l"/>
            <a:pathLst>
              <a:path h="1200487" w="3361364">
                <a:moveTo>
                  <a:pt x="0" y="0"/>
                </a:moveTo>
                <a:lnTo>
                  <a:pt x="3361365" y="0"/>
                </a:lnTo>
                <a:lnTo>
                  <a:pt x="3361365" y="1200488"/>
                </a:lnTo>
                <a:lnTo>
                  <a:pt x="0" y="1200488"/>
                </a:lnTo>
                <a:lnTo>
                  <a:pt x="0" y="0"/>
                </a:lnTo>
                <a:close/>
              </a:path>
            </a:pathLst>
          </a:custGeom>
          <a:blipFill>
            <a:blip r:embed="rId5"/>
            <a:stretch>
              <a:fillRect l="0" t="0" r="0" b="0"/>
            </a:stretch>
          </a:blipFill>
        </p:spPr>
      </p:sp>
      <p:sp>
        <p:nvSpPr>
          <p:cNvPr name="Freeform 35" id="35"/>
          <p:cNvSpPr/>
          <p:nvPr/>
        </p:nvSpPr>
        <p:spPr>
          <a:xfrm flipH="false" flipV="false" rot="0">
            <a:off x="11773019" y="3661766"/>
            <a:ext cx="2885782" cy="1800681"/>
          </a:xfrm>
          <a:custGeom>
            <a:avLst/>
            <a:gdLst/>
            <a:ahLst/>
            <a:cxnLst/>
            <a:rect r="r" b="b" t="t" l="l"/>
            <a:pathLst>
              <a:path h="1800681" w="2885782">
                <a:moveTo>
                  <a:pt x="0" y="0"/>
                </a:moveTo>
                <a:lnTo>
                  <a:pt x="2885781" y="0"/>
                </a:lnTo>
                <a:lnTo>
                  <a:pt x="2885781" y="1800681"/>
                </a:lnTo>
                <a:lnTo>
                  <a:pt x="0" y="1800681"/>
                </a:lnTo>
                <a:lnTo>
                  <a:pt x="0" y="0"/>
                </a:lnTo>
                <a:close/>
              </a:path>
            </a:pathLst>
          </a:custGeom>
          <a:blipFill>
            <a:blip r:embed="rId6"/>
            <a:stretch>
              <a:fillRect l="0" t="0" r="0" b="0"/>
            </a:stretch>
          </a:blipFill>
        </p:spPr>
      </p:sp>
      <p:sp>
        <p:nvSpPr>
          <p:cNvPr name="Freeform 36" id="36"/>
          <p:cNvSpPr/>
          <p:nvPr/>
        </p:nvSpPr>
        <p:spPr>
          <a:xfrm flipH="false" flipV="false" rot="0">
            <a:off x="14584165" y="3698060"/>
            <a:ext cx="2876404" cy="1728094"/>
          </a:xfrm>
          <a:custGeom>
            <a:avLst/>
            <a:gdLst/>
            <a:ahLst/>
            <a:cxnLst/>
            <a:rect r="r" b="b" t="t" l="l"/>
            <a:pathLst>
              <a:path h="1728094" w="2876404">
                <a:moveTo>
                  <a:pt x="0" y="0"/>
                </a:moveTo>
                <a:lnTo>
                  <a:pt x="2876404" y="0"/>
                </a:lnTo>
                <a:lnTo>
                  <a:pt x="2876404" y="1728094"/>
                </a:lnTo>
                <a:lnTo>
                  <a:pt x="0" y="1728094"/>
                </a:lnTo>
                <a:lnTo>
                  <a:pt x="0" y="0"/>
                </a:lnTo>
                <a:close/>
              </a:path>
            </a:pathLst>
          </a:custGeom>
          <a:blipFill>
            <a:blip r:embed="rId7"/>
            <a:stretch>
              <a:fillRect l="0" t="0" r="0" b="0"/>
            </a:stretch>
          </a:blipFill>
        </p:spPr>
      </p:sp>
      <p:sp>
        <p:nvSpPr>
          <p:cNvPr name="Freeform 37" id="37"/>
          <p:cNvSpPr/>
          <p:nvPr/>
        </p:nvSpPr>
        <p:spPr>
          <a:xfrm flipH="false" flipV="false" rot="0">
            <a:off x="7256292" y="5569860"/>
            <a:ext cx="3038532" cy="1036128"/>
          </a:xfrm>
          <a:custGeom>
            <a:avLst/>
            <a:gdLst/>
            <a:ahLst/>
            <a:cxnLst/>
            <a:rect r="r" b="b" t="t" l="l"/>
            <a:pathLst>
              <a:path h="1036128" w="3038532">
                <a:moveTo>
                  <a:pt x="0" y="0"/>
                </a:moveTo>
                <a:lnTo>
                  <a:pt x="3038532" y="0"/>
                </a:lnTo>
                <a:lnTo>
                  <a:pt x="3038532" y="1036128"/>
                </a:lnTo>
                <a:lnTo>
                  <a:pt x="0" y="1036128"/>
                </a:lnTo>
                <a:lnTo>
                  <a:pt x="0" y="0"/>
                </a:lnTo>
                <a:close/>
              </a:path>
            </a:pathLst>
          </a:custGeom>
          <a:blipFill>
            <a:blip r:embed="rId8"/>
            <a:stretch>
              <a:fillRect l="0" t="0" r="0" b="0"/>
            </a:stretch>
          </a:blipFill>
        </p:spPr>
      </p:sp>
      <p:sp>
        <p:nvSpPr>
          <p:cNvPr name="Freeform 38" id="38"/>
          <p:cNvSpPr/>
          <p:nvPr/>
        </p:nvSpPr>
        <p:spPr>
          <a:xfrm flipH="false" flipV="false" rot="0">
            <a:off x="1749571" y="5553611"/>
            <a:ext cx="3028798" cy="1365170"/>
          </a:xfrm>
          <a:custGeom>
            <a:avLst/>
            <a:gdLst/>
            <a:ahLst/>
            <a:cxnLst/>
            <a:rect r="r" b="b" t="t" l="l"/>
            <a:pathLst>
              <a:path h="1365170" w="3028798">
                <a:moveTo>
                  <a:pt x="0" y="0"/>
                </a:moveTo>
                <a:lnTo>
                  <a:pt x="3028798" y="0"/>
                </a:lnTo>
                <a:lnTo>
                  <a:pt x="3028798" y="1365170"/>
                </a:lnTo>
                <a:lnTo>
                  <a:pt x="0" y="1365170"/>
                </a:lnTo>
                <a:lnTo>
                  <a:pt x="0" y="0"/>
                </a:lnTo>
                <a:close/>
              </a:path>
            </a:pathLst>
          </a:custGeom>
          <a:blipFill>
            <a:blip r:embed="rId9"/>
            <a:stretch>
              <a:fillRect l="0" t="0" r="0" b="0"/>
            </a:stretch>
          </a:blipFill>
        </p:spPr>
      </p:sp>
      <p:sp>
        <p:nvSpPr>
          <p:cNvPr name="Freeform 39" id="39"/>
          <p:cNvSpPr/>
          <p:nvPr/>
        </p:nvSpPr>
        <p:spPr>
          <a:xfrm flipH="false" flipV="false" rot="0">
            <a:off x="8775558" y="3950487"/>
            <a:ext cx="2927844" cy="1511961"/>
          </a:xfrm>
          <a:custGeom>
            <a:avLst/>
            <a:gdLst/>
            <a:ahLst/>
            <a:cxnLst/>
            <a:rect r="r" b="b" t="t" l="l"/>
            <a:pathLst>
              <a:path h="1511961" w="2927844">
                <a:moveTo>
                  <a:pt x="0" y="0"/>
                </a:moveTo>
                <a:lnTo>
                  <a:pt x="2927843" y="0"/>
                </a:lnTo>
                <a:lnTo>
                  <a:pt x="2927843" y="1511960"/>
                </a:lnTo>
                <a:lnTo>
                  <a:pt x="0" y="1511960"/>
                </a:lnTo>
                <a:lnTo>
                  <a:pt x="0" y="0"/>
                </a:lnTo>
                <a:close/>
              </a:path>
            </a:pathLst>
          </a:custGeom>
          <a:blipFill>
            <a:blip r:embed="rId10"/>
            <a:stretch>
              <a:fillRect l="0" t="0" r="0" b="0"/>
            </a:stretch>
          </a:blipFill>
        </p:spPr>
      </p:sp>
      <p:sp>
        <p:nvSpPr>
          <p:cNvPr name="Freeform 40" id="40"/>
          <p:cNvSpPr/>
          <p:nvPr/>
        </p:nvSpPr>
        <p:spPr>
          <a:xfrm flipH="false" flipV="false" rot="0">
            <a:off x="6211065" y="3886983"/>
            <a:ext cx="2798818" cy="1579371"/>
          </a:xfrm>
          <a:custGeom>
            <a:avLst/>
            <a:gdLst/>
            <a:ahLst/>
            <a:cxnLst/>
            <a:rect r="r" b="b" t="t" l="l"/>
            <a:pathLst>
              <a:path h="1579371" w="2798818">
                <a:moveTo>
                  <a:pt x="0" y="0"/>
                </a:moveTo>
                <a:lnTo>
                  <a:pt x="2798818" y="0"/>
                </a:lnTo>
                <a:lnTo>
                  <a:pt x="2798818" y="1579371"/>
                </a:lnTo>
                <a:lnTo>
                  <a:pt x="0" y="1579371"/>
                </a:lnTo>
                <a:lnTo>
                  <a:pt x="0" y="0"/>
                </a:lnTo>
                <a:close/>
              </a:path>
            </a:pathLst>
          </a:custGeom>
          <a:blipFill>
            <a:blip r:embed="rId11"/>
            <a:stretch>
              <a:fillRect l="0" t="0" r="0" b="0"/>
            </a:stretch>
          </a:blipFill>
        </p:spPr>
      </p:sp>
      <p:sp>
        <p:nvSpPr>
          <p:cNvPr name="Freeform 41" id="41"/>
          <p:cNvSpPr/>
          <p:nvPr/>
        </p:nvSpPr>
        <p:spPr>
          <a:xfrm flipH="false" flipV="false" rot="0">
            <a:off x="7082611" y="6770348"/>
            <a:ext cx="3212213" cy="1359499"/>
          </a:xfrm>
          <a:custGeom>
            <a:avLst/>
            <a:gdLst/>
            <a:ahLst/>
            <a:cxnLst/>
            <a:rect r="r" b="b" t="t" l="l"/>
            <a:pathLst>
              <a:path h="1359499" w="3212213">
                <a:moveTo>
                  <a:pt x="0" y="0"/>
                </a:moveTo>
                <a:lnTo>
                  <a:pt x="3212213" y="0"/>
                </a:lnTo>
                <a:lnTo>
                  <a:pt x="3212213" y="1359499"/>
                </a:lnTo>
                <a:lnTo>
                  <a:pt x="0" y="1359499"/>
                </a:lnTo>
                <a:lnTo>
                  <a:pt x="0" y="0"/>
                </a:lnTo>
                <a:close/>
              </a:path>
            </a:pathLst>
          </a:custGeom>
          <a:blipFill>
            <a:blip r:embed="rId12"/>
            <a:stretch>
              <a:fillRect l="0" t="0" r="0" b="0"/>
            </a:stretch>
          </a:blipFill>
        </p:spPr>
      </p:sp>
      <p:sp>
        <p:nvSpPr>
          <p:cNvPr name="Freeform 42" id="42"/>
          <p:cNvSpPr/>
          <p:nvPr/>
        </p:nvSpPr>
        <p:spPr>
          <a:xfrm flipH="false" flipV="false" rot="0">
            <a:off x="7082611" y="8129847"/>
            <a:ext cx="3258542" cy="1366903"/>
          </a:xfrm>
          <a:custGeom>
            <a:avLst/>
            <a:gdLst/>
            <a:ahLst/>
            <a:cxnLst/>
            <a:rect r="r" b="b" t="t" l="l"/>
            <a:pathLst>
              <a:path h="1366903" w="3258542">
                <a:moveTo>
                  <a:pt x="0" y="0"/>
                </a:moveTo>
                <a:lnTo>
                  <a:pt x="3258542" y="0"/>
                </a:lnTo>
                <a:lnTo>
                  <a:pt x="3258542" y="1366903"/>
                </a:lnTo>
                <a:lnTo>
                  <a:pt x="0" y="1366903"/>
                </a:lnTo>
                <a:lnTo>
                  <a:pt x="0" y="0"/>
                </a:lnTo>
                <a:close/>
              </a:path>
            </a:pathLst>
          </a:custGeom>
          <a:blipFill>
            <a:blip r:embed="rId13"/>
            <a:stretch>
              <a:fillRect l="0" t="0" r="0" b="0"/>
            </a:stretch>
          </a:blipFill>
        </p:spPr>
      </p:sp>
      <p:sp>
        <p:nvSpPr>
          <p:cNvPr name="Freeform 43" id="43"/>
          <p:cNvSpPr/>
          <p:nvPr/>
        </p:nvSpPr>
        <p:spPr>
          <a:xfrm flipH="false" flipV="false" rot="0">
            <a:off x="13215909" y="8197397"/>
            <a:ext cx="3063791" cy="1260819"/>
          </a:xfrm>
          <a:custGeom>
            <a:avLst/>
            <a:gdLst/>
            <a:ahLst/>
            <a:cxnLst/>
            <a:rect r="r" b="b" t="t" l="l"/>
            <a:pathLst>
              <a:path h="1260819" w="3063791">
                <a:moveTo>
                  <a:pt x="0" y="0"/>
                </a:moveTo>
                <a:lnTo>
                  <a:pt x="3063791" y="0"/>
                </a:lnTo>
                <a:lnTo>
                  <a:pt x="3063791" y="1260819"/>
                </a:lnTo>
                <a:lnTo>
                  <a:pt x="0" y="1260819"/>
                </a:lnTo>
                <a:lnTo>
                  <a:pt x="0" y="0"/>
                </a:lnTo>
                <a:close/>
              </a:path>
            </a:pathLst>
          </a:custGeom>
          <a:blipFill>
            <a:blip r:embed="rId14"/>
            <a:stretch>
              <a:fillRect l="0" t="0" r="0" b="0"/>
            </a:stretch>
          </a:blipFill>
        </p:spPr>
      </p:sp>
      <p:sp>
        <p:nvSpPr>
          <p:cNvPr name="Freeform 44" id="44"/>
          <p:cNvSpPr/>
          <p:nvPr/>
        </p:nvSpPr>
        <p:spPr>
          <a:xfrm flipH="false" flipV="false" rot="0">
            <a:off x="13454316" y="6875123"/>
            <a:ext cx="2586977" cy="1084362"/>
          </a:xfrm>
          <a:custGeom>
            <a:avLst/>
            <a:gdLst/>
            <a:ahLst/>
            <a:cxnLst/>
            <a:rect r="r" b="b" t="t" l="l"/>
            <a:pathLst>
              <a:path h="1084362" w="2586977">
                <a:moveTo>
                  <a:pt x="0" y="0"/>
                </a:moveTo>
                <a:lnTo>
                  <a:pt x="2586977" y="0"/>
                </a:lnTo>
                <a:lnTo>
                  <a:pt x="2586977" y="1084361"/>
                </a:lnTo>
                <a:lnTo>
                  <a:pt x="0" y="1084361"/>
                </a:lnTo>
                <a:lnTo>
                  <a:pt x="0" y="0"/>
                </a:lnTo>
                <a:close/>
              </a:path>
            </a:pathLst>
          </a:custGeom>
          <a:blipFill>
            <a:blip r:embed="rId15"/>
            <a:stretch>
              <a:fillRect l="0" t="0" r="0" b="0"/>
            </a:stretch>
          </a:blipFill>
        </p:spPr>
      </p:sp>
      <p:sp>
        <p:nvSpPr>
          <p:cNvPr name="Freeform 45" id="45"/>
          <p:cNvSpPr/>
          <p:nvPr/>
        </p:nvSpPr>
        <p:spPr>
          <a:xfrm flipH="false" flipV="false" rot="0">
            <a:off x="2277075" y="6975931"/>
            <a:ext cx="1790797" cy="1083904"/>
          </a:xfrm>
          <a:custGeom>
            <a:avLst/>
            <a:gdLst/>
            <a:ahLst/>
            <a:cxnLst/>
            <a:rect r="r" b="b" t="t" l="l"/>
            <a:pathLst>
              <a:path h="1083904" w="1790797">
                <a:moveTo>
                  <a:pt x="0" y="0"/>
                </a:moveTo>
                <a:lnTo>
                  <a:pt x="1790797" y="0"/>
                </a:lnTo>
                <a:lnTo>
                  <a:pt x="1790797" y="1083903"/>
                </a:lnTo>
                <a:lnTo>
                  <a:pt x="0" y="1083903"/>
                </a:lnTo>
                <a:lnTo>
                  <a:pt x="0" y="0"/>
                </a:lnTo>
                <a:close/>
              </a:path>
            </a:pathLst>
          </a:custGeom>
          <a:blipFill>
            <a:blip r:embed="rId16"/>
            <a:stretch>
              <a:fillRect l="0" t="0" r="0" b="0"/>
            </a:stretch>
          </a:blipFill>
        </p:spPr>
      </p:sp>
      <p:sp>
        <p:nvSpPr>
          <p:cNvPr name="Freeform 46" id="46"/>
          <p:cNvSpPr/>
          <p:nvPr/>
        </p:nvSpPr>
        <p:spPr>
          <a:xfrm flipH="false" flipV="false" rot="0">
            <a:off x="1720996" y="8107459"/>
            <a:ext cx="2933205" cy="1269596"/>
          </a:xfrm>
          <a:custGeom>
            <a:avLst/>
            <a:gdLst/>
            <a:ahLst/>
            <a:cxnLst/>
            <a:rect r="r" b="b" t="t" l="l"/>
            <a:pathLst>
              <a:path h="1269596" w="2933205">
                <a:moveTo>
                  <a:pt x="0" y="0"/>
                </a:moveTo>
                <a:lnTo>
                  <a:pt x="2933205" y="0"/>
                </a:lnTo>
                <a:lnTo>
                  <a:pt x="2933205" y="1269597"/>
                </a:lnTo>
                <a:lnTo>
                  <a:pt x="0" y="1269597"/>
                </a:lnTo>
                <a:lnTo>
                  <a:pt x="0" y="0"/>
                </a:lnTo>
                <a:close/>
              </a:path>
            </a:pathLst>
          </a:custGeom>
          <a:blipFill>
            <a:blip r:embed="rId17"/>
            <a:stretch>
              <a:fillRect l="0" t="0" r="0" b="0"/>
            </a:stretch>
          </a:blipFill>
        </p:spPr>
      </p:sp>
      <p:sp>
        <p:nvSpPr>
          <p:cNvPr name="TextBox 47" id="47"/>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48" id="48"/>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16</a:t>
            </a:r>
          </a:p>
        </p:txBody>
      </p:sp>
      <p:sp>
        <p:nvSpPr>
          <p:cNvPr name="TextBox 49" id="49"/>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50" id="50"/>
          <p:cNvSpPr txBox="true"/>
          <p:nvPr/>
        </p:nvSpPr>
        <p:spPr>
          <a:xfrm rot="0">
            <a:off x="14110329" y="3019880"/>
            <a:ext cx="947670"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GRU</a:t>
            </a:r>
          </a:p>
        </p:txBody>
      </p:sp>
      <p:sp>
        <p:nvSpPr>
          <p:cNvPr name="TextBox 51" id="51"/>
          <p:cNvSpPr txBox="true"/>
          <p:nvPr/>
        </p:nvSpPr>
        <p:spPr>
          <a:xfrm rot="0">
            <a:off x="8564127" y="3019880"/>
            <a:ext cx="1641691"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XGBOOST</a:t>
            </a:r>
          </a:p>
        </p:txBody>
      </p:sp>
      <p:sp>
        <p:nvSpPr>
          <p:cNvPr name="TextBox 52" id="52"/>
          <p:cNvSpPr txBox="true"/>
          <p:nvPr/>
        </p:nvSpPr>
        <p:spPr>
          <a:xfrm rot="0">
            <a:off x="3509728" y="3019880"/>
            <a:ext cx="1097239"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ARIMA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1716603" y="3336110"/>
            <a:ext cx="4645388" cy="2289774"/>
          </a:xfrm>
          <a:custGeom>
            <a:avLst/>
            <a:gdLst/>
            <a:ahLst/>
            <a:cxnLst/>
            <a:rect r="r" b="b" t="t" l="l"/>
            <a:pathLst>
              <a:path h="2289774" w="4645388">
                <a:moveTo>
                  <a:pt x="0" y="0"/>
                </a:moveTo>
                <a:lnTo>
                  <a:pt x="4645388" y="0"/>
                </a:lnTo>
                <a:lnTo>
                  <a:pt x="4645388" y="2289773"/>
                </a:lnTo>
                <a:lnTo>
                  <a:pt x="0" y="2289773"/>
                </a:lnTo>
                <a:lnTo>
                  <a:pt x="0" y="0"/>
                </a:lnTo>
                <a:close/>
              </a:path>
            </a:pathLst>
          </a:custGeom>
          <a:blipFill>
            <a:blip r:embed="rId3"/>
            <a:stretch>
              <a:fillRect l="0" t="0" r="0" b="0"/>
            </a:stretch>
          </a:blipFill>
        </p:spPr>
      </p:sp>
      <p:sp>
        <p:nvSpPr>
          <p:cNvPr name="Freeform 33" id="33"/>
          <p:cNvSpPr/>
          <p:nvPr/>
        </p:nvSpPr>
        <p:spPr>
          <a:xfrm flipH="false" flipV="false" rot="0">
            <a:off x="1716603" y="5825908"/>
            <a:ext cx="4763633" cy="3519452"/>
          </a:xfrm>
          <a:custGeom>
            <a:avLst/>
            <a:gdLst/>
            <a:ahLst/>
            <a:cxnLst/>
            <a:rect r="r" b="b" t="t" l="l"/>
            <a:pathLst>
              <a:path h="3519452" w="4763633">
                <a:moveTo>
                  <a:pt x="0" y="0"/>
                </a:moveTo>
                <a:lnTo>
                  <a:pt x="4763633" y="0"/>
                </a:lnTo>
                <a:lnTo>
                  <a:pt x="4763633" y="3519452"/>
                </a:lnTo>
                <a:lnTo>
                  <a:pt x="0" y="3519452"/>
                </a:lnTo>
                <a:lnTo>
                  <a:pt x="0" y="0"/>
                </a:lnTo>
                <a:close/>
              </a:path>
            </a:pathLst>
          </a:custGeom>
          <a:blipFill>
            <a:blip r:embed="rId4"/>
            <a:stretch>
              <a:fillRect l="0" t="0" r="0" b="0"/>
            </a:stretch>
          </a:blipFill>
        </p:spPr>
      </p:sp>
      <p:sp>
        <p:nvSpPr>
          <p:cNvPr name="Freeform 34" id="34"/>
          <p:cNvSpPr/>
          <p:nvPr/>
        </p:nvSpPr>
        <p:spPr>
          <a:xfrm flipH="false" flipV="false" rot="0">
            <a:off x="6824010" y="3281685"/>
            <a:ext cx="4879753" cy="2382298"/>
          </a:xfrm>
          <a:custGeom>
            <a:avLst/>
            <a:gdLst/>
            <a:ahLst/>
            <a:cxnLst/>
            <a:rect r="r" b="b" t="t" l="l"/>
            <a:pathLst>
              <a:path h="2382298" w="4879753">
                <a:moveTo>
                  <a:pt x="0" y="0"/>
                </a:moveTo>
                <a:lnTo>
                  <a:pt x="4879754" y="0"/>
                </a:lnTo>
                <a:lnTo>
                  <a:pt x="4879754" y="2382298"/>
                </a:lnTo>
                <a:lnTo>
                  <a:pt x="0" y="2382298"/>
                </a:lnTo>
                <a:lnTo>
                  <a:pt x="0" y="0"/>
                </a:lnTo>
                <a:close/>
              </a:path>
            </a:pathLst>
          </a:custGeom>
          <a:blipFill>
            <a:blip r:embed="rId5"/>
            <a:stretch>
              <a:fillRect l="0" t="0" r="0" b="0"/>
            </a:stretch>
          </a:blipFill>
        </p:spPr>
      </p:sp>
      <p:sp>
        <p:nvSpPr>
          <p:cNvPr name="Freeform 35" id="35"/>
          <p:cNvSpPr/>
          <p:nvPr/>
        </p:nvSpPr>
        <p:spPr>
          <a:xfrm flipH="false" flipV="false" rot="0">
            <a:off x="6824010" y="5703896"/>
            <a:ext cx="5080068" cy="3641464"/>
          </a:xfrm>
          <a:custGeom>
            <a:avLst/>
            <a:gdLst/>
            <a:ahLst/>
            <a:cxnLst/>
            <a:rect r="r" b="b" t="t" l="l"/>
            <a:pathLst>
              <a:path h="3641464" w="5080068">
                <a:moveTo>
                  <a:pt x="0" y="0"/>
                </a:moveTo>
                <a:lnTo>
                  <a:pt x="5080068" y="0"/>
                </a:lnTo>
                <a:lnTo>
                  <a:pt x="5080068" y="3641464"/>
                </a:lnTo>
                <a:lnTo>
                  <a:pt x="0" y="3641464"/>
                </a:lnTo>
                <a:lnTo>
                  <a:pt x="0" y="0"/>
                </a:lnTo>
                <a:close/>
              </a:path>
            </a:pathLst>
          </a:custGeom>
          <a:blipFill>
            <a:blip r:embed="rId6"/>
            <a:stretch>
              <a:fillRect l="0" t="0" r="0" b="0"/>
            </a:stretch>
          </a:blipFill>
        </p:spPr>
      </p:sp>
      <p:sp>
        <p:nvSpPr>
          <p:cNvPr name="Freeform 36" id="36"/>
          <p:cNvSpPr/>
          <p:nvPr/>
        </p:nvSpPr>
        <p:spPr>
          <a:xfrm flipH="false" flipV="false" rot="0">
            <a:off x="12221280" y="3336110"/>
            <a:ext cx="4329245" cy="2222539"/>
          </a:xfrm>
          <a:custGeom>
            <a:avLst/>
            <a:gdLst/>
            <a:ahLst/>
            <a:cxnLst/>
            <a:rect r="r" b="b" t="t" l="l"/>
            <a:pathLst>
              <a:path h="2222539" w="4329245">
                <a:moveTo>
                  <a:pt x="0" y="0"/>
                </a:moveTo>
                <a:lnTo>
                  <a:pt x="4329245" y="0"/>
                </a:lnTo>
                <a:lnTo>
                  <a:pt x="4329245" y="2222538"/>
                </a:lnTo>
                <a:lnTo>
                  <a:pt x="0" y="2222538"/>
                </a:lnTo>
                <a:lnTo>
                  <a:pt x="0" y="0"/>
                </a:lnTo>
                <a:close/>
              </a:path>
            </a:pathLst>
          </a:custGeom>
          <a:blipFill>
            <a:blip r:embed="rId7"/>
            <a:stretch>
              <a:fillRect l="0" t="0" r="0" b="0"/>
            </a:stretch>
          </a:blipFill>
        </p:spPr>
      </p:sp>
      <p:sp>
        <p:nvSpPr>
          <p:cNvPr name="Freeform 37" id="37"/>
          <p:cNvSpPr/>
          <p:nvPr/>
        </p:nvSpPr>
        <p:spPr>
          <a:xfrm flipH="false" flipV="false" rot="0">
            <a:off x="12016084" y="5758673"/>
            <a:ext cx="4739638" cy="3552862"/>
          </a:xfrm>
          <a:custGeom>
            <a:avLst/>
            <a:gdLst/>
            <a:ahLst/>
            <a:cxnLst/>
            <a:rect r="r" b="b" t="t" l="l"/>
            <a:pathLst>
              <a:path h="3552862" w="4739638">
                <a:moveTo>
                  <a:pt x="0" y="0"/>
                </a:moveTo>
                <a:lnTo>
                  <a:pt x="4739638" y="0"/>
                </a:lnTo>
                <a:lnTo>
                  <a:pt x="4739638" y="3552862"/>
                </a:lnTo>
                <a:lnTo>
                  <a:pt x="0" y="3552862"/>
                </a:lnTo>
                <a:lnTo>
                  <a:pt x="0" y="0"/>
                </a:lnTo>
                <a:close/>
              </a:path>
            </a:pathLst>
          </a:custGeom>
          <a:blipFill>
            <a:blip r:embed="rId8"/>
            <a:stretch>
              <a:fillRect l="0" t="0" r="0" b="0"/>
            </a:stretch>
          </a:blipFill>
        </p:spPr>
      </p:sp>
      <p:sp>
        <p:nvSpPr>
          <p:cNvPr name="TextBox 38" id="38"/>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9" id="39"/>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17</a:t>
            </a:r>
          </a:p>
        </p:txBody>
      </p:sp>
      <p:sp>
        <p:nvSpPr>
          <p:cNvPr name="TextBox 40" id="40"/>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41" id="41"/>
          <p:cNvSpPr txBox="true"/>
          <p:nvPr/>
        </p:nvSpPr>
        <p:spPr>
          <a:xfrm rot="0">
            <a:off x="14110329" y="3019880"/>
            <a:ext cx="947670"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GRU</a:t>
            </a:r>
          </a:p>
        </p:txBody>
      </p:sp>
      <p:sp>
        <p:nvSpPr>
          <p:cNvPr name="TextBox 42" id="42"/>
          <p:cNvSpPr txBox="true"/>
          <p:nvPr/>
        </p:nvSpPr>
        <p:spPr>
          <a:xfrm rot="0">
            <a:off x="8564127" y="3019880"/>
            <a:ext cx="1641691"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XGBOOST</a:t>
            </a:r>
          </a:p>
        </p:txBody>
      </p:sp>
      <p:sp>
        <p:nvSpPr>
          <p:cNvPr name="TextBox 43" id="43"/>
          <p:cNvSpPr txBox="true"/>
          <p:nvPr/>
        </p:nvSpPr>
        <p:spPr>
          <a:xfrm rot="0">
            <a:off x="3509728" y="3019880"/>
            <a:ext cx="1097239"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ARIMA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1293774" y="2461920"/>
            <a:ext cx="6890821" cy="4341218"/>
          </a:xfrm>
          <a:custGeom>
            <a:avLst/>
            <a:gdLst/>
            <a:ahLst/>
            <a:cxnLst/>
            <a:rect r="r" b="b" t="t" l="l"/>
            <a:pathLst>
              <a:path h="4341218" w="6890821">
                <a:moveTo>
                  <a:pt x="0" y="0"/>
                </a:moveTo>
                <a:lnTo>
                  <a:pt x="6890821" y="0"/>
                </a:lnTo>
                <a:lnTo>
                  <a:pt x="6890821" y="4341218"/>
                </a:lnTo>
                <a:lnTo>
                  <a:pt x="0" y="4341218"/>
                </a:lnTo>
                <a:lnTo>
                  <a:pt x="0" y="0"/>
                </a:lnTo>
                <a:close/>
              </a:path>
            </a:pathLst>
          </a:custGeom>
          <a:blipFill>
            <a:blip r:embed="rId3"/>
            <a:stretch>
              <a:fillRect l="0" t="0" r="0" b="0"/>
            </a:stretch>
          </a:blipFill>
        </p:spPr>
      </p:sp>
      <p:sp>
        <p:nvSpPr>
          <p:cNvPr name="Freeform 30" id="30"/>
          <p:cNvSpPr/>
          <p:nvPr/>
        </p:nvSpPr>
        <p:spPr>
          <a:xfrm flipH="false" flipV="false" rot="0">
            <a:off x="10339725" y="3536135"/>
            <a:ext cx="4853621" cy="582435"/>
          </a:xfrm>
          <a:custGeom>
            <a:avLst/>
            <a:gdLst/>
            <a:ahLst/>
            <a:cxnLst/>
            <a:rect r="r" b="b" t="t" l="l"/>
            <a:pathLst>
              <a:path h="582435" w="4853621">
                <a:moveTo>
                  <a:pt x="0" y="0"/>
                </a:moveTo>
                <a:lnTo>
                  <a:pt x="4853621" y="0"/>
                </a:lnTo>
                <a:lnTo>
                  <a:pt x="4853621" y="582434"/>
                </a:lnTo>
                <a:lnTo>
                  <a:pt x="0" y="582434"/>
                </a:lnTo>
                <a:lnTo>
                  <a:pt x="0" y="0"/>
                </a:lnTo>
                <a:close/>
              </a:path>
            </a:pathLst>
          </a:custGeom>
          <a:blipFill>
            <a:blip r:embed="rId4"/>
            <a:stretch>
              <a:fillRect l="0" t="0" r="0" b="0"/>
            </a:stretch>
          </a:blipFill>
        </p:spPr>
      </p:sp>
      <p:sp>
        <p:nvSpPr>
          <p:cNvPr name="Freeform 31" id="31"/>
          <p:cNvSpPr/>
          <p:nvPr/>
        </p:nvSpPr>
        <p:spPr>
          <a:xfrm flipH="false" flipV="false" rot="0">
            <a:off x="8393591" y="4206104"/>
            <a:ext cx="9074705" cy="690967"/>
          </a:xfrm>
          <a:custGeom>
            <a:avLst/>
            <a:gdLst/>
            <a:ahLst/>
            <a:cxnLst/>
            <a:rect r="r" b="b" t="t" l="l"/>
            <a:pathLst>
              <a:path h="690967" w="9074705">
                <a:moveTo>
                  <a:pt x="0" y="0"/>
                </a:moveTo>
                <a:lnTo>
                  <a:pt x="9074705" y="0"/>
                </a:lnTo>
                <a:lnTo>
                  <a:pt x="9074705" y="690967"/>
                </a:lnTo>
                <a:lnTo>
                  <a:pt x="0" y="690967"/>
                </a:lnTo>
                <a:lnTo>
                  <a:pt x="0" y="0"/>
                </a:lnTo>
                <a:close/>
              </a:path>
            </a:pathLst>
          </a:custGeom>
          <a:blipFill>
            <a:blip r:embed="rId5"/>
            <a:stretch>
              <a:fillRect l="0" t="0" r="0" b="0"/>
            </a:stretch>
          </a:blipFill>
        </p:spPr>
      </p:sp>
      <p:sp>
        <p:nvSpPr>
          <p:cNvPr name="Freeform 32" id="32"/>
          <p:cNvSpPr/>
          <p:nvPr/>
        </p:nvSpPr>
        <p:spPr>
          <a:xfrm flipH="false" flipV="false" rot="0">
            <a:off x="10668541" y="4982796"/>
            <a:ext cx="4524805" cy="1595186"/>
          </a:xfrm>
          <a:custGeom>
            <a:avLst/>
            <a:gdLst/>
            <a:ahLst/>
            <a:cxnLst/>
            <a:rect r="r" b="b" t="t" l="l"/>
            <a:pathLst>
              <a:path h="1595186" w="4524805">
                <a:moveTo>
                  <a:pt x="0" y="0"/>
                </a:moveTo>
                <a:lnTo>
                  <a:pt x="4524805" y="0"/>
                </a:lnTo>
                <a:lnTo>
                  <a:pt x="4524805" y="1595186"/>
                </a:lnTo>
                <a:lnTo>
                  <a:pt x="0" y="1595186"/>
                </a:lnTo>
                <a:lnTo>
                  <a:pt x="0" y="0"/>
                </a:lnTo>
                <a:close/>
              </a:path>
            </a:pathLst>
          </a:custGeom>
          <a:blipFill>
            <a:blip r:embed="rId6"/>
            <a:stretch>
              <a:fillRect l="0" t="0" r="0" b="0"/>
            </a:stretch>
          </a:blipFill>
        </p:spPr>
      </p:sp>
      <p:sp>
        <p:nvSpPr>
          <p:cNvPr name="Freeform 33" id="33"/>
          <p:cNvSpPr/>
          <p:nvPr/>
        </p:nvSpPr>
        <p:spPr>
          <a:xfrm flipH="false" flipV="false" rot="0">
            <a:off x="3795973" y="6888863"/>
            <a:ext cx="10696053" cy="2510649"/>
          </a:xfrm>
          <a:custGeom>
            <a:avLst/>
            <a:gdLst/>
            <a:ahLst/>
            <a:cxnLst/>
            <a:rect r="r" b="b" t="t" l="l"/>
            <a:pathLst>
              <a:path h="2510649" w="10696053">
                <a:moveTo>
                  <a:pt x="0" y="0"/>
                </a:moveTo>
                <a:lnTo>
                  <a:pt x="10696054" y="0"/>
                </a:lnTo>
                <a:lnTo>
                  <a:pt x="10696054" y="2510649"/>
                </a:lnTo>
                <a:lnTo>
                  <a:pt x="0" y="2510649"/>
                </a:lnTo>
                <a:lnTo>
                  <a:pt x="0" y="0"/>
                </a:lnTo>
                <a:close/>
              </a:path>
            </a:pathLst>
          </a:custGeom>
          <a:blipFill>
            <a:blip r:embed="rId7"/>
            <a:stretch>
              <a:fillRect l="0" t="0" r="0" b="0"/>
            </a:stretch>
          </a:blipFill>
        </p:spPr>
      </p:sp>
      <p:sp>
        <p:nvSpPr>
          <p:cNvPr name="TextBox 34" id="34"/>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5" id="35"/>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18</a:t>
            </a:r>
          </a:p>
        </p:txBody>
      </p:sp>
      <p:sp>
        <p:nvSpPr>
          <p:cNvPr name="TextBox 36" id="36"/>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37" id="37"/>
          <p:cNvSpPr txBox="true"/>
          <p:nvPr/>
        </p:nvSpPr>
        <p:spPr>
          <a:xfrm rot="0">
            <a:off x="7470044" y="3019880"/>
            <a:ext cx="3347912"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LOI DES MÉLANGES</a:t>
            </a:r>
          </a:p>
        </p:txBody>
      </p:sp>
      <p:sp>
        <p:nvSpPr>
          <p:cNvPr name="TextBox 38" id="38"/>
          <p:cNvSpPr txBox="true"/>
          <p:nvPr/>
        </p:nvSpPr>
        <p:spPr>
          <a:xfrm rot="0">
            <a:off x="2765471" y="6593588"/>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12548646" y="3698060"/>
            <a:ext cx="5018708" cy="1888327"/>
          </a:xfrm>
          <a:custGeom>
            <a:avLst/>
            <a:gdLst/>
            <a:ahLst/>
            <a:cxnLst/>
            <a:rect r="r" b="b" t="t" l="l"/>
            <a:pathLst>
              <a:path h="1888327" w="5018708">
                <a:moveTo>
                  <a:pt x="0" y="0"/>
                </a:moveTo>
                <a:lnTo>
                  <a:pt x="5018708" y="0"/>
                </a:lnTo>
                <a:lnTo>
                  <a:pt x="5018708" y="1888326"/>
                </a:lnTo>
                <a:lnTo>
                  <a:pt x="0" y="1888326"/>
                </a:lnTo>
                <a:lnTo>
                  <a:pt x="0" y="0"/>
                </a:lnTo>
                <a:close/>
              </a:path>
            </a:pathLst>
          </a:custGeom>
          <a:blipFill>
            <a:blip r:embed="rId3"/>
            <a:stretch>
              <a:fillRect l="0" t="0" r="0" b="0"/>
            </a:stretch>
          </a:blipFill>
        </p:spPr>
      </p:sp>
      <p:sp>
        <p:nvSpPr>
          <p:cNvPr name="Freeform 30" id="30"/>
          <p:cNvSpPr/>
          <p:nvPr/>
        </p:nvSpPr>
        <p:spPr>
          <a:xfrm flipH="false" flipV="false" rot="0">
            <a:off x="12548646" y="5786411"/>
            <a:ext cx="4875162" cy="1570134"/>
          </a:xfrm>
          <a:custGeom>
            <a:avLst/>
            <a:gdLst/>
            <a:ahLst/>
            <a:cxnLst/>
            <a:rect r="r" b="b" t="t" l="l"/>
            <a:pathLst>
              <a:path h="1570134" w="4875162">
                <a:moveTo>
                  <a:pt x="0" y="0"/>
                </a:moveTo>
                <a:lnTo>
                  <a:pt x="4875162" y="0"/>
                </a:lnTo>
                <a:lnTo>
                  <a:pt x="4875162" y="1570134"/>
                </a:lnTo>
                <a:lnTo>
                  <a:pt x="0" y="1570134"/>
                </a:lnTo>
                <a:lnTo>
                  <a:pt x="0" y="0"/>
                </a:lnTo>
                <a:close/>
              </a:path>
            </a:pathLst>
          </a:custGeom>
          <a:blipFill>
            <a:blip r:embed="rId4"/>
            <a:stretch>
              <a:fillRect l="-5354" t="0" r="0" b="0"/>
            </a:stretch>
          </a:blipFill>
        </p:spPr>
      </p:sp>
      <p:sp>
        <p:nvSpPr>
          <p:cNvPr name="Freeform 31" id="31"/>
          <p:cNvSpPr/>
          <p:nvPr/>
        </p:nvSpPr>
        <p:spPr>
          <a:xfrm flipH="false" flipV="false" rot="0">
            <a:off x="6497459" y="5812610"/>
            <a:ext cx="5775027" cy="1561062"/>
          </a:xfrm>
          <a:custGeom>
            <a:avLst/>
            <a:gdLst/>
            <a:ahLst/>
            <a:cxnLst/>
            <a:rect r="r" b="b" t="t" l="l"/>
            <a:pathLst>
              <a:path h="1561062" w="5775027">
                <a:moveTo>
                  <a:pt x="0" y="0"/>
                </a:moveTo>
                <a:lnTo>
                  <a:pt x="5775027" y="0"/>
                </a:lnTo>
                <a:lnTo>
                  <a:pt x="5775027" y="1561062"/>
                </a:lnTo>
                <a:lnTo>
                  <a:pt x="0" y="1561062"/>
                </a:lnTo>
                <a:lnTo>
                  <a:pt x="0" y="0"/>
                </a:lnTo>
                <a:close/>
              </a:path>
            </a:pathLst>
          </a:custGeom>
          <a:blipFill>
            <a:blip r:embed="rId5"/>
            <a:stretch>
              <a:fillRect l="0" t="0" r="0" b="0"/>
            </a:stretch>
          </a:blipFill>
        </p:spPr>
      </p:sp>
      <p:sp>
        <p:nvSpPr>
          <p:cNvPr name="Freeform 32" id="32"/>
          <p:cNvSpPr/>
          <p:nvPr/>
        </p:nvSpPr>
        <p:spPr>
          <a:xfrm flipH="false" flipV="false" rot="0">
            <a:off x="6690406" y="3536135"/>
            <a:ext cx="5389132" cy="1862267"/>
          </a:xfrm>
          <a:custGeom>
            <a:avLst/>
            <a:gdLst/>
            <a:ahLst/>
            <a:cxnLst/>
            <a:rect r="r" b="b" t="t" l="l"/>
            <a:pathLst>
              <a:path h="1862267" w="5389132">
                <a:moveTo>
                  <a:pt x="0" y="0"/>
                </a:moveTo>
                <a:lnTo>
                  <a:pt x="5389132" y="0"/>
                </a:lnTo>
                <a:lnTo>
                  <a:pt x="5389132" y="1862267"/>
                </a:lnTo>
                <a:lnTo>
                  <a:pt x="0" y="1862267"/>
                </a:lnTo>
                <a:lnTo>
                  <a:pt x="0" y="0"/>
                </a:lnTo>
                <a:close/>
              </a:path>
            </a:pathLst>
          </a:custGeom>
          <a:blipFill>
            <a:blip r:embed="rId6"/>
            <a:stretch>
              <a:fillRect l="0" t="0" r="0" b="0"/>
            </a:stretch>
          </a:blipFill>
        </p:spPr>
      </p:sp>
      <p:sp>
        <p:nvSpPr>
          <p:cNvPr name="Freeform 33" id="33"/>
          <p:cNvSpPr/>
          <p:nvPr/>
        </p:nvSpPr>
        <p:spPr>
          <a:xfrm flipH="false" flipV="false" rot="0">
            <a:off x="1434466" y="3786780"/>
            <a:ext cx="5247761" cy="2025830"/>
          </a:xfrm>
          <a:custGeom>
            <a:avLst/>
            <a:gdLst/>
            <a:ahLst/>
            <a:cxnLst/>
            <a:rect r="r" b="b" t="t" l="l"/>
            <a:pathLst>
              <a:path h="2025830" w="5247761">
                <a:moveTo>
                  <a:pt x="0" y="0"/>
                </a:moveTo>
                <a:lnTo>
                  <a:pt x="5247762" y="0"/>
                </a:lnTo>
                <a:lnTo>
                  <a:pt x="5247762" y="2025830"/>
                </a:lnTo>
                <a:lnTo>
                  <a:pt x="0" y="2025830"/>
                </a:lnTo>
                <a:lnTo>
                  <a:pt x="0" y="0"/>
                </a:lnTo>
                <a:close/>
              </a:path>
            </a:pathLst>
          </a:custGeom>
          <a:blipFill>
            <a:blip r:embed="rId7"/>
            <a:stretch>
              <a:fillRect l="0" t="0" r="0" b="0"/>
            </a:stretch>
          </a:blipFill>
        </p:spPr>
      </p:sp>
      <p:sp>
        <p:nvSpPr>
          <p:cNvPr name="TextBox 34" id="34"/>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5" id="35"/>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19</a:t>
            </a:r>
          </a:p>
        </p:txBody>
      </p:sp>
      <p:sp>
        <p:nvSpPr>
          <p:cNvPr name="TextBox 36" id="36"/>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37" id="37"/>
          <p:cNvSpPr txBox="true"/>
          <p:nvPr/>
        </p:nvSpPr>
        <p:spPr>
          <a:xfrm rot="0">
            <a:off x="14110329" y="3019880"/>
            <a:ext cx="947670"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GRU</a:t>
            </a:r>
          </a:p>
        </p:txBody>
      </p:sp>
      <p:sp>
        <p:nvSpPr>
          <p:cNvPr name="TextBox 38" id="38"/>
          <p:cNvSpPr txBox="true"/>
          <p:nvPr/>
        </p:nvSpPr>
        <p:spPr>
          <a:xfrm rot="0">
            <a:off x="8564127" y="3019880"/>
            <a:ext cx="1641691"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XGBOOST</a:t>
            </a:r>
          </a:p>
        </p:txBody>
      </p:sp>
      <p:sp>
        <p:nvSpPr>
          <p:cNvPr name="TextBox 39" id="39"/>
          <p:cNvSpPr txBox="true"/>
          <p:nvPr/>
        </p:nvSpPr>
        <p:spPr>
          <a:xfrm rot="0">
            <a:off x="3509728" y="3019880"/>
            <a:ext cx="1097239"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ARIMA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TextBox 28" id="28"/>
          <p:cNvSpPr txBox="true"/>
          <p:nvPr/>
        </p:nvSpPr>
        <p:spPr>
          <a:xfrm rot="0">
            <a:off x="1556062" y="1153365"/>
            <a:ext cx="2136367"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PLAN</a:t>
            </a:r>
          </a:p>
        </p:txBody>
      </p:sp>
      <p:grpSp>
        <p:nvGrpSpPr>
          <p:cNvPr name="Group 29" id="29"/>
          <p:cNvGrpSpPr/>
          <p:nvPr/>
        </p:nvGrpSpPr>
        <p:grpSpPr>
          <a:xfrm rot="0">
            <a:off x="3136681" y="2658314"/>
            <a:ext cx="8250509" cy="586359"/>
            <a:chOff x="0" y="0"/>
            <a:chExt cx="11000679" cy="781812"/>
          </a:xfrm>
        </p:grpSpPr>
        <p:grpSp>
          <p:nvGrpSpPr>
            <p:cNvPr name="Group 30" id="30"/>
            <p:cNvGrpSpPr/>
            <p:nvPr/>
          </p:nvGrpSpPr>
          <p:grpSpPr>
            <a:xfrm rot="0">
              <a:off x="0" y="0"/>
              <a:ext cx="265243" cy="781812"/>
              <a:chOff x="0" y="0"/>
              <a:chExt cx="52394" cy="154432"/>
            </a:xfrm>
          </p:grpSpPr>
          <p:sp>
            <p:nvSpPr>
              <p:cNvPr name="Freeform 31" id="31"/>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32" id="32"/>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sp>
          <p:nvSpPr>
            <p:cNvPr name="TextBox 33" id="33"/>
            <p:cNvSpPr txBox="true"/>
            <p:nvPr/>
          </p:nvSpPr>
          <p:spPr>
            <a:xfrm rot="0">
              <a:off x="410591" y="51020"/>
              <a:ext cx="10590088" cy="716695"/>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CONTEXTE</a:t>
              </a:r>
            </a:p>
          </p:txBody>
        </p:sp>
      </p:grpSp>
      <p:grpSp>
        <p:nvGrpSpPr>
          <p:cNvPr name="Group 34" id="34"/>
          <p:cNvGrpSpPr/>
          <p:nvPr/>
        </p:nvGrpSpPr>
        <p:grpSpPr>
          <a:xfrm rot="0">
            <a:off x="3136681" y="3574365"/>
            <a:ext cx="8250509" cy="586359"/>
            <a:chOff x="0" y="0"/>
            <a:chExt cx="11000679" cy="781812"/>
          </a:xfrm>
        </p:grpSpPr>
        <p:grpSp>
          <p:nvGrpSpPr>
            <p:cNvPr name="Group 35" id="35"/>
            <p:cNvGrpSpPr/>
            <p:nvPr/>
          </p:nvGrpSpPr>
          <p:grpSpPr>
            <a:xfrm rot="0">
              <a:off x="0" y="0"/>
              <a:ext cx="265243" cy="781812"/>
              <a:chOff x="0" y="0"/>
              <a:chExt cx="52394" cy="154432"/>
            </a:xfrm>
          </p:grpSpPr>
          <p:sp>
            <p:nvSpPr>
              <p:cNvPr name="Freeform 36" id="36"/>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37" id="37"/>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sp>
          <p:nvSpPr>
            <p:cNvPr name="TextBox 38" id="38"/>
            <p:cNvSpPr txBox="true"/>
            <p:nvPr/>
          </p:nvSpPr>
          <p:spPr>
            <a:xfrm rot="0">
              <a:off x="410591" y="49623"/>
              <a:ext cx="10590088" cy="719489"/>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MÉTHODOLOGIE</a:t>
              </a:r>
            </a:p>
          </p:txBody>
        </p:sp>
      </p:grpSp>
      <p:grpSp>
        <p:nvGrpSpPr>
          <p:cNvPr name="Group 39" id="39"/>
          <p:cNvGrpSpPr/>
          <p:nvPr/>
        </p:nvGrpSpPr>
        <p:grpSpPr>
          <a:xfrm rot="0">
            <a:off x="3136681" y="4494099"/>
            <a:ext cx="8250509" cy="586359"/>
            <a:chOff x="0" y="0"/>
            <a:chExt cx="11000679" cy="781812"/>
          </a:xfrm>
        </p:grpSpPr>
        <p:grpSp>
          <p:nvGrpSpPr>
            <p:cNvPr name="Group 40" id="40"/>
            <p:cNvGrpSpPr/>
            <p:nvPr/>
          </p:nvGrpSpPr>
          <p:grpSpPr>
            <a:xfrm rot="0">
              <a:off x="0" y="0"/>
              <a:ext cx="265243" cy="781812"/>
              <a:chOff x="0" y="0"/>
              <a:chExt cx="52394" cy="154432"/>
            </a:xfrm>
          </p:grpSpPr>
          <p:sp>
            <p:nvSpPr>
              <p:cNvPr name="Freeform 41" id="41"/>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42" id="42"/>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sp>
          <p:nvSpPr>
            <p:cNvPr name="TextBox 43" id="43"/>
            <p:cNvSpPr txBox="true"/>
            <p:nvPr/>
          </p:nvSpPr>
          <p:spPr>
            <a:xfrm rot="0">
              <a:off x="410591" y="49623"/>
              <a:ext cx="10590088" cy="719489"/>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ÉTUDE DESCRIPTIVE</a:t>
              </a:r>
            </a:p>
          </p:txBody>
        </p:sp>
      </p:grpSp>
      <p:grpSp>
        <p:nvGrpSpPr>
          <p:cNvPr name="Group 44" id="44"/>
          <p:cNvGrpSpPr/>
          <p:nvPr/>
        </p:nvGrpSpPr>
        <p:grpSpPr>
          <a:xfrm rot="0">
            <a:off x="3136681" y="5413834"/>
            <a:ext cx="8250509" cy="586359"/>
            <a:chOff x="0" y="0"/>
            <a:chExt cx="11000679" cy="781812"/>
          </a:xfrm>
        </p:grpSpPr>
        <p:grpSp>
          <p:nvGrpSpPr>
            <p:cNvPr name="Group 45" id="45"/>
            <p:cNvGrpSpPr/>
            <p:nvPr/>
          </p:nvGrpSpPr>
          <p:grpSpPr>
            <a:xfrm rot="0">
              <a:off x="0" y="0"/>
              <a:ext cx="265243" cy="781812"/>
              <a:chOff x="0" y="0"/>
              <a:chExt cx="52394" cy="154432"/>
            </a:xfrm>
          </p:grpSpPr>
          <p:sp>
            <p:nvSpPr>
              <p:cNvPr name="Freeform 46" id="46"/>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47" id="47"/>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sp>
          <p:nvSpPr>
            <p:cNvPr name="TextBox 48" id="48"/>
            <p:cNvSpPr txBox="true"/>
            <p:nvPr/>
          </p:nvSpPr>
          <p:spPr>
            <a:xfrm rot="0">
              <a:off x="410591" y="49623"/>
              <a:ext cx="10590088" cy="719489"/>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MODÉLISATION</a:t>
              </a:r>
            </a:p>
          </p:txBody>
        </p:sp>
      </p:grpSp>
      <p:grpSp>
        <p:nvGrpSpPr>
          <p:cNvPr name="Group 49" id="49"/>
          <p:cNvGrpSpPr/>
          <p:nvPr/>
        </p:nvGrpSpPr>
        <p:grpSpPr>
          <a:xfrm rot="0">
            <a:off x="3136681" y="6333568"/>
            <a:ext cx="199388" cy="586359"/>
            <a:chOff x="0" y="0"/>
            <a:chExt cx="52514" cy="154432"/>
          </a:xfrm>
        </p:grpSpPr>
        <p:sp>
          <p:nvSpPr>
            <p:cNvPr name="Freeform 50" id="50"/>
            <p:cNvSpPr/>
            <p:nvPr/>
          </p:nvSpPr>
          <p:spPr>
            <a:xfrm flipH="false" flipV="false" rot="0">
              <a:off x="0" y="0"/>
              <a:ext cx="52514" cy="154432"/>
            </a:xfrm>
            <a:custGeom>
              <a:avLst/>
              <a:gdLst/>
              <a:ahLst/>
              <a:cxnLst/>
              <a:rect r="r" b="b" t="t" l="l"/>
              <a:pathLst>
                <a:path h="154432" w="52514">
                  <a:moveTo>
                    <a:pt x="0" y="0"/>
                  </a:moveTo>
                  <a:lnTo>
                    <a:pt x="52514" y="0"/>
                  </a:lnTo>
                  <a:lnTo>
                    <a:pt x="52514" y="154432"/>
                  </a:lnTo>
                  <a:lnTo>
                    <a:pt x="0" y="154432"/>
                  </a:lnTo>
                  <a:close/>
                </a:path>
              </a:pathLst>
            </a:custGeom>
            <a:solidFill>
              <a:srgbClr val="F90000">
                <a:alpha val="80000"/>
              </a:srgbClr>
            </a:solidFill>
          </p:spPr>
        </p:sp>
        <p:sp>
          <p:nvSpPr>
            <p:cNvPr name="TextBox 51" id="51"/>
            <p:cNvSpPr txBox="true"/>
            <p:nvPr/>
          </p:nvSpPr>
          <p:spPr>
            <a:xfrm>
              <a:off x="0" y="-47625"/>
              <a:ext cx="52514" cy="202057"/>
            </a:xfrm>
            <a:prstGeom prst="rect">
              <a:avLst/>
            </a:prstGeom>
          </p:spPr>
          <p:txBody>
            <a:bodyPr anchor="ctr" rtlCol="false" tIns="50800" lIns="50800" bIns="50800" rIns="50800"/>
            <a:lstStyle/>
            <a:p>
              <a:pPr algn="ctr">
                <a:lnSpc>
                  <a:spcPts val="3359"/>
                </a:lnSpc>
              </a:pPr>
            </a:p>
          </p:txBody>
        </p:sp>
      </p:grpSp>
      <p:grpSp>
        <p:nvGrpSpPr>
          <p:cNvPr name="Group 52" id="52"/>
          <p:cNvGrpSpPr/>
          <p:nvPr/>
        </p:nvGrpSpPr>
        <p:grpSpPr>
          <a:xfrm rot="0">
            <a:off x="3136681" y="7253302"/>
            <a:ext cx="199388" cy="586359"/>
            <a:chOff x="0" y="0"/>
            <a:chExt cx="52514" cy="154432"/>
          </a:xfrm>
        </p:grpSpPr>
        <p:sp>
          <p:nvSpPr>
            <p:cNvPr name="Freeform 53" id="53"/>
            <p:cNvSpPr/>
            <p:nvPr/>
          </p:nvSpPr>
          <p:spPr>
            <a:xfrm flipH="false" flipV="false" rot="0">
              <a:off x="0" y="0"/>
              <a:ext cx="52514" cy="154432"/>
            </a:xfrm>
            <a:custGeom>
              <a:avLst/>
              <a:gdLst/>
              <a:ahLst/>
              <a:cxnLst/>
              <a:rect r="r" b="b" t="t" l="l"/>
              <a:pathLst>
                <a:path h="154432" w="52514">
                  <a:moveTo>
                    <a:pt x="0" y="0"/>
                  </a:moveTo>
                  <a:lnTo>
                    <a:pt x="52514" y="0"/>
                  </a:lnTo>
                  <a:lnTo>
                    <a:pt x="52514" y="154432"/>
                  </a:lnTo>
                  <a:lnTo>
                    <a:pt x="0" y="154432"/>
                  </a:lnTo>
                  <a:close/>
                </a:path>
              </a:pathLst>
            </a:custGeom>
            <a:solidFill>
              <a:srgbClr val="F90000">
                <a:alpha val="80000"/>
              </a:srgbClr>
            </a:solidFill>
          </p:spPr>
        </p:sp>
        <p:sp>
          <p:nvSpPr>
            <p:cNvPr name="TextBox 54" id="54"/>
            <p:cNvSpPr txBox="true"/>
            <p:nvPr/>
          </p:nvSpPr>
          <p:spPr>
            <a:xfrm>
              <a:off x="0" y="-47625"/>
              <a:ext cx="52514" cy="202057"/>
            </a:xfrm>
            <a:prstGeom prst="rect">
              <a:avLst/>
            </a:prstGeom>
          </p:spPr>
          <p:txBody>
            <a:bodyPr anchor="ctr" rtlCol="false" tIns="50800" lIns="50800" bIns="50800" rIns="50800"/>
            <a:lstStyle/>
            <a:p>
              <a:pPr algn="ctr">
                <a:lnSpc>
                  <a:spcPts val="3359"/>
                </a:lnSpc>
              </a:pPr>
            </a:p>
          </p:txBody>
        </p:sp>
      </p:grpSp>
      <p:sp>
        <p:nvSpPr>
          <p:cNvPr name="TextBox 55" id="55"/>
          <p:cNvSpPr txBox="true"/>
          <p:nvPr/>
        </p:nvSpPr>
        <p:spPr>
          <a:xfrm rot="0">
            <a:off x="3484001" y="6358879"/>
            <a:ext cx="12804573" cy="561048"/>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GESTION DE RISQUE</a:t>
            </a:r>
          </a:p>
        </p:txBody>
      </p:sp>
      <p:sp>
        <p:nvSpPr>
          <p:cNvPr name="TextBox 56" id="56"/>
          <p:cNvSpPr txBox="true"/>
          <p:nvPr/>
        </p:nvSpPr>
        <p:spPr>
          <a:xfrm rot="0">
            <a:off x="3484001" y="7278613"/>
            <a:ext cx="12804573" cy="561048"/>
          </a:xfrm>
          <a:prstGeom prst="rect">
            <a:avLst/>
          </a:prstGeom>
        </p:spPr>
        <p:txBody>
          <a:bodyPr anchor="t" rtlCol="false" tIns="0" lIns="0" bIns="0" rIns="0">
            <a:spAutoFit/>
          </a:bodyPr>
          <a:lstStyle/>
          <a:p>
            <a:pPr algn="l" marL="0" indent="0" lvl="0">
              <a:lnSpc>
                <a:spcPts val="4366"/>
              </a:lnSpc>
            </a:pPr>
            <a:r>
              <a:rPr lang="en-US" sz="3119" spc="155">
                <a:solidFill>
                  <a:srgbClr val="000000"/>
                </a:solidFill>
                <a:latin typeface="Helios Extended"/>
                <a:ea typeface="Helios Extended"/>
                <a:cs typeface="Helios Extended"/>
                <a:sym typeface="Helios Extended"/>
              </a:rPr>
              <a:t>CONCEPTION ET IMPLÉMENTATION DE LA SOLUTION</a:t>
            </a:r>
          </a:p>
        </p:txBody>
      </p:sp>
      <p:grpSp>
        <p:nvGrpSpPr>
          <p:cNvPr name="Group 57" id="57"/>
          <p:cNvGrpSpPr/>
          <p:nvPr/>
        </p:nvGrpSpPr>
        <p:grpSpPr>
          <a:xfrm rot="0">
            <a:off x="1028700" y="9258300"/>
            <a:ext cx="248490" cy="24849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59" id="5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60" id="60"/>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a:t>
            </a:r>
          </a:p>
        </p:txBody>
      </p:sp>
      <p:sp>
        <p:nvSpPr>
          <p:cNvPr name="Freeform 61" id="6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2715356" y="3370923"/>
            <a:ext cx="6388236" cy="2544822"/>
          </a:xfrm>
          <a:custGeom>
            <a:avLst/>
            <a:gdLst/>
            <a:ahLst/>
            <a:cxnLst/>
            <a:rect r="r" b="b" t="t" l="l"/>
            <a:pathLst>
              <a:path h="2544822" w="6388236">
                <a:moveTo>
                  <a:pt x="0" y="0"/>
                </a:moveTo>
                <a:lnTo>
                  <a:pt x="6388236" y="0"/>
                </a:lnTo>
                <a:lnTo>
                  <a:pt x="6388236" y="2544822"/>
                </a:lnTo>
                <a:lnTo>
                  <a:pt x="0" y="2544822"/>
                </a:lnTo>
                <a:lnTo>
                  <a:pt x="0" y="0"/>
                </a:lnTo>
                <a:close/>
              </a:path>
            </a:pathLst>
          </a:custGeom>
          <a:blipFill>
            <a:blip r:embed="rId3"/>
            <a:stretch>
              <a:fillRect l="0" t="0" r="0" b="0"/>
            </a:stretch>
          </a:blipFill>
        </p:spPr>
      </p:sp>
      <p:sp>
        <p:nvSpPr>
          <p:cNvPr name="Freeform 30" id="30"/>
          <p:cNvSpPr/>
          <p:nvPr/>
        </p:nvSpPr>
        <p:spPr>
          <a:xfrm flipH="false" flipV="false" rot="0">
            <a:off x="9103592" y="3370923"/>
            <a:ext cx="6022057" cy="2544948"/>
          </a:xfrm>
          <a:custGeom>
            <a:avLst/>
            <a:gdLst/>
            <a:ahLst/>
            <a:cxnLst/>
            <a:rect r="r" b="b" t="t" l="l"/>
            <a:pathLst>
              <a:path h="2544948" w="6022057">
                <a:moveTo>
                  <a:pt x="0" y="0"/>
                </a:moveTo>
                <a:lnTo>
                  <a:pt x="6022058" y="0"/>
                </a:lnTo>
                <a:lnTo>
                  <a:pt x="6022058" y="2544948"/>
                </a:lnTo>
                <a:lnTo>
                  <a:pt x="0" y="2544948"/>
                </a:lnTo>
                <a:lnTo>
                  <a:pt x="0" y="0"/>
                </a:lnTo>
                <a:close/>
              </a:path>
            </a:pathLst>
          </a:custGeom>
          <a:blipFill>
            <a:blip r:embed="rId4"/>
            <a:stretch>
              <a:fillRect l="0" t="0" r="0" b="0"/>
            </a:stretch>
          </a:blipFill>
        </p:spPr>
      </p:sp>
      <p:sp>
        <p:nvSpPr>
          <p:cNvPr name="Freeform 31" id="31"/>
          <p:cNvSpPr/>
          <p:nvPr/>
        </p:nvSpPr>
        <p:spPr>
          <a:xfrm flipH="false" flipV="false" rot="0">
            <a:off x="3176064" y="6115770"/>
            <a:ext cx="5466819" cy="3171228"/>
          </a:xfrm>
          <a:custGeom>
            <a:avLst/>
            <a:gdLst/>
            <a:ahLst/>
            <a:cxnLst/>
            <a:rect r="r" b="b" t="t" l="l"/>
            <a:pathLst>
              <a:path h="3171228" w="5466819">
                <a:moveTo>
                  <a:pt x="0" y="0"/>
                </a:moveTo>
                <a:lnTo>
                  <a:pt x="5466820" y="0"/>
                </a:lnTo>
                <a:lnTo>
                  <a:pt x="5466820" y="3171228"/>
                </a:lnTo>
                <a:lnTo>
                  <a:pt x="0" y="3171228"/>
                </a:lnTo>
                <a:lnTo>
                  <a:pt x="0" y="0"/>
                </a:lnTo>
                <a:close/>
              </a:path>
            </a:pathLst>
          </a:custGeom>
          <a:blipFill>
            <a:blip r:embed="rId5"/>
            <a:stretch>
              <a:fillRect l="0" t="0" r="0" b="0"/>
            </a:stretch>
          </a:blipFill>
        </p:spPr>
      </p:sp>
      <p:sp>
        <p:nvSpPr>
          <p:cNvPr name="Freeform 32" id="32"/>
          <p:cNvSpPr/>
          <p:nvPr/>
        </p:nvSpPr>
        <p:spPr>
          <a:xfrm flipH="false" flipV="false" rot="0">
            <a:off x="8919806" y="7268421"/>
            <a:ext cx="2282820" cy="1864664"/>
          </a:xfrm>
          <a:custGeom>
            <a:avLst/>
            <a:gdLst/>
            <a:ahLst/>
            <a:cxnLst/>
            <a:rect r="r" b="b" t="t" l="l"/>
            <a:pathLst>
              <a:path h="1864664" w="2282820">
                <a:moveTo>
                  <a:pt x="0" y="0"/>
                </a:moveTo>
                <a:lnTo>
                  <a:pt x="2282819" y="0"/>
                </a:lnTo>
                <a:lnTo>
                  <a:pt x="2282819" y="1864664"/>
                </a:lnTo>
                <a:lnTo>
                  <a:pt x="0" y="1864664"/>
                </a:lnTo>
                <a:lnTo>
                  <a:pt x="0" y="0"/>
                </a:lnTo>
                <a:close/>
              </a:path>
            </a:pathLst>
          </a:custGeom>
          <a:blipFill>
            <a:blip r:embed="rId6"/>
            <a:stretch>
              <a:fillRect l="0" t="0" r="0" b="0"/>
            </a:stretch>
          </a:blipFill>
        </p:spPr>
      </p:sp>
      <p:sp>
        <p:nvSpPr>
          <p:cNvPr name="Freeform 33" id="33"/>
          <p:cNvSpPr/>
          <p:nvPr/>
        </p:nvSpPr>
        <p:spPr>
          <a:xfrm flipH="false" flipV="false" rot="0">
            <a:off x="11315201" y="7268421"/>
            <a:ext cx="2528358" cy="1864664"/>
          </a:xfrm>
          <a:custGeom>
            <a:avLst/>
            <a:gdLst/>
            <a:ahLst/>
            <a:cxnLst/>
            <a:rect r="r" b="b" t="t" l="l"/>
            <a:pathLst>
              <a:path h="1864664" w="2528358">
                <a:moveTo>
                  <a:pt x="0" y="0"/>
                </a:moveTo>
                <a:lnTo>
                  <a:pt x="2528358" y="0"/>
                </a:lnTo>
                <a:lnTo>
                  <a:pt x="2528358" y="1864664"/>
                </a:lnTo>
                <a:lnTo>
                  <a:pt x="0" y="1864664"/>
                </a:lnTo>
                <a:lnTo>
                  <a:pt x="0" y="0"/>
                </a:lnTo>
                <a:close/>
              </a:path>
            </a:pathLst>
          </a:custGeom>
          <a:blipFill>
            <a:blip r:embed="rId7"/>
            <a:stretch>
              <a:fillRect l="0" t="0" r="0" b="0"/>
            </a:stretch>
          </a:blipFill>
        </p:spPr>
      </p:sp>
      <p:sp>
        <p:nvSpPr>
          <p:cNvPr name="Freeform 34" id="34"/>
          <p:cNvSpPr/>
          <p:nvPr/>
        </p:nvSpPr>
        <p:spPr>
          <a:xfrm flipH="false" flipV="false" rot="0">
            <a:off x="13843559" y="7268421"/>
            <a:ext cx="2308114" cy="1764333"/>
          </a:xfrm>
          <a:custGeom>
            <a:avLst/>
            <a:gdLst/>
            <a:ahLst/>
            <a:cxnLst/>
            <a:rect r="r" b="b" t="t" l="l"/>
            <a:pathLst>
              <a:path h="1764333" w="2308114">
                <a:moveTo>
                  <a:pt x="0" y="0"/>
                </a:moveTo>
                <a:lnTo>
                  <a:pt x="2308114" y="0"/>
                </a:lnTo>
                <a:lnTo>
                  <a:pt x="2308114" y="1764333"/>
                </a:lnTo>
                <a:lnTo>
                  <a:pt x="0" y="1764333"/>
                </a:lnTo>
                <a:lnTo>
                  <a:pt x="0" y="0"/>
                </a:lnTo>
                <a:close/>
              </a:path>
            </a:pathLst>
          </a:custGeom>
          <a:blipFill>
            <a:blip r:embed="rId8"/>
            <a:stretch>
              <a:fillRect l="0" t="0" r="0" b="0"/>
            </a:stretch>
          </a:blipFill>
        </p:spPr>
      </p:sp>
      <p:sp>
        <p:nvSpPr>
          <p:cNvPr name="TextBox 35" id="35"/>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6" id="36"/>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20</a:t>
            </a:r>
          </a:p>
        </p:txBody>
      </p:sp>
      <p:sp>
        <p:nvSpPr>
          <p:cNvPr name="TextBox 37" id="37"/>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38" id="38"/>
          <p:cNvSpPr txBox="true"/>
          <p:nvPr/>
        </p:nvSpPr>
        <p:spPr>
          <a:xfrm rot="0">
            <a:off x="7246547" y="2854668"/>
            <a:ext cx="3347912"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PARAMÈTRES ESTIMÉS</a:t>
            </a:r>
          </a:p>
        </p:txBody>
      </p:sp>
      <p:sp>
        <p:nvSpPr>
          <p:cNvPr name="TextBox 39" id="39"/>
          <p:cNvSpPr txBox="true"/>
          <p:nvPr/>
        </p:nvSpPr>
        <p:spPr>
          <a:xfrm rot="0">
            <a:off x="9913200" y="6982548"/>
            <a:ext cx="616333" cy="212302"/>
          </a:xfrm>
          <a:prstGeom prst="rect">
            <a:avLst/>
          </a:prstGeom>
        </p:spPr>
        <p:txBody>
          <a:bodyPr anchor="t" rtlCol="false" tIns="0" lIns="0" bIns="0" rIns="0">
            <a:spAutoFit/>
          </a:bodyPr>
          <a:lstStyle/>
          <a:p>
            <a:pPr algn="ctr">
              <a:lnSpc>
                <a:spcPts val="1702"/>
              </a:lnSpc>
            </a:pPr>
            <a:r>
              <a:rPr lang="en-US" sz="1215">
                <a:solidFill>
                  <a:srgbClr val="000000"/>
                </a:solidFill>
                <a:latin typeface="Open Sans"/>
                <a:ea typeface="Open Sans"/>
                <a:cs typeface="Open Sans"/>
                <a:sym typeface="Open Sans"/>
              </a:rPr>
              <a:t>XGBoost</a:t>
            </a:r>
          </a:p>
        </p:txBody>
      </p:sp>
      <p:sp>
        <p:nvSpPr>
          <p:cNvPr name="TextBox 40" id="40"/>
          <p:cNvSpPr txBox="true"/>
          <p:nvPr/>
        </p:nvSpPr>
        <p:spPr>
          <a:xfrm rot="0">
            <a:off x="12419228" y="6982548"/>
            <a:ext cx="320302" cy="212302"/>
          </a:xfrm>
          <a:prstGeom prst="rect">
            <a:avLst/>
          </a:prstGeom>
        </p:spPr>
        <p:txBody>
          <a:bodyPr anchor="t" rtlCol="false" tIns="0" lIns="0" bIns="0" rIns="0">
            <a:spAutoFit/>
          </a:bodyPr>
          <a:lstStyle/>
          <a:p>
            <a:pPr algn="ctr">
              <a:lnSpc>
                <a:spcPts val="1702"/>
              </a:lnSpc>
            </a:pPr>
            <a:r>
              <a:rPr lang="en-US" sz="1215">
                <a:solidFill>
                  <a:srgbClr val="000000"/>
                </a:solidFill>
                <a:latin typeface="Open Sans"/>
                <a:ea typeface="Open Sans"/>
                <a:cs typeface="Open Sans"/>
                <a:sym typeface="Open Sans"/>
              </a:rPr>
              <a:t>GRU</a:t>
            </a:r>
          </a:p>
        </p:txBody>
      </p:sp>
      <p:sp>
        <p:nvSpPr>
          <p:cNvPr name="TextBox 41" id="41"/>
          <p:cNvSpPr txBox="true"/>
          <p:nvPr/>
        </p:nvSpPr>
        <p:spPr>
          <a:xfrm rot="0">
            <a:off x="14796524" y="6982548"/>
            <a:ext cx="473342" cy="212302"/>
          </a:xfrm>
          <a:prstGeom prst="rect">
            <a:avLst/>
          </a:prstGeom>
        </p:spPr>
        <p:txBody>
          <a:bodyPr anchor="t" rtlCol="false" tIns="0" lIns="0" bIns="0" rIns="0">
            <a:spAutoFit/>
          </a:bodyPr>
          <a:lstStyle/>
          <a:p>
            <a:pPr algn="ctr">
              <a:lnSpc>
                <a:spcPts val="1702"/>
              </a:lnSpc>
            </a:pPr>
            <a:r>
              <a:rPr lang="en-US" sz="1215">
                <a:solidFill>
                  <a:srgbClr val="000000"/>
                </a:solidFill>
                <a:latin typeface="Open Sans"/>
                <a:ea typeface="Open Sans"/>
                <a:cs typeface="Open Sans"/>
                <a:sym typeface="Open Sans"/>
              </a:rPr>
              <a:t>ARIMA</a:t>
            </a:r>
          </a:p>
        </p:txBody>
      </p:sp>
      <p:sp>
        <p:nvSpPr>
          <p:cNvPr name="TextBox 42" id="42"/>
          <p:cNvSpPr txBox="true"/>
          <p:nvPr/>
        </p:nvSpPr>
        <p:spPr>
          <a:xfrm rot="0">
            <a:off x="10594459" y="654452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5400000">
            <a:off x="6724018" y="713298"/>
            <a:ext cx="4392969" cy="9708220"/>
          </a:xfrm>
          <a:custGeom>
            <a:avLst/>
            <a:gdLst/>
            <a:ahLst/>
            <a:cxnLst/>
            <a:rect r="r" b="b" t="t" l="l"/>
            <a:pathLst>
              <a:path h="9708220" w="4392969">
                <a:moveTo>
                  <a:pt x="0" y="0"/>
                </a:moveTo>
                <a:lnTo>
                  <a:pt x="4392969" y="0"/>
                </a:lnTo>
                <a:lnTo>
                  <a:pt x="4392969" y="9708219"/>
                </a:lnTo>
                <a:lnTo>
                  <a:pt x="0" y="9708219"/>
                </a:lnTo>
                <a:lnTo>
                  <a:pt x="0" y="0"/>
                </a:lnTo>
                <a:close/>
              </a:path>
            </a:pathLst>
          </a:custGeom>
          <a:blipFill>
            <a:blip r:embed="rId3"/>
            <a:stretch>
              <a:fillRect l="0" t="0" r="0" b="0"/>
            </a:stretch>
          </a:blipFill>
        </p:spPr>
      </p:sp>
      <p:sp>
        <p:nvSpPr>
          <p:cNvPr name="TextBox 30" id="30"/>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1" id="31"/>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21</a:t>
            </a:r>
          </a:p>
        </p:txBody>
      </p:sp>
      <p:sp>
        <p:nvSpPr>
          <p:cNvPr name="TextBox 32" id="32"/>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Extraction &amp; analyse des résidus</a:t>
            </a:r>
          </a:p>
        </p:txBody>
      </p:sp>
      <p:sp>
        <p:nvSpPr>
          <p:cNvPr name="TextBox 33" id="33"/>
          <p:cNvSpPr txBox="true"/>
          <p:nvPr/>
        </p:nvSpPr>
        <p:spPr>
          <a:xfrm rot="0">
            <a:off x="7246547" y="2854668"/>
            <a:ext cx="3347912" cy="316230"/>
          </a:xfrm>
          <a:prstGeom prst="rect">
            <a:avLst/>
          </a:prstGeom>
        </p:spPr>
        <p:txBody>
          <a:bodyPr anchor="t" rtlCol="false" tIns="0" lIns="0" bIns="0" rIns="0">
            <a:spAutoFit/>
          </a:bodyPr>
          <a:lstStyle/>
          <a:p>
            <a:pPr algn="ctr" marL="0" indent="0" lvl="0">
              <a:lnSpc>
                <a:spcPts val="2520"/>
              </a:lnSpc>
            </a:pPr>
            <a:r>
              <a:rPr lang="en-US" b="true" sz="1800" spc="89">
                <a:solidFill>
                  <a:srgbClr val="000000"/>
                </a:solidFill>
                <a:latin typeface="Helios Extended Bold"/>
                <a:ea typeface="Helios Extended Bold"/>
                <a:cs typeface="Helios Extended Bold"/>
                <a:sym typeface="Helios Extended Bold"/>
              </a:rPr>
              <a:t>RÉCAPITULATIF</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1851330" y="7126552"/>
            <a:ext cx="3252735" cy="1082005"/>
          </a:xfrm>
          <a:custGeom>
            <a:avLst/>
            <a:gdLst/>
            <a:ahLst/>
            <a:cxnLst/>
            <a:rect r="r" b="b" t="t" l="l"/>
            <a:pathLst>
              <a:path h="1082005" w="3252735">
                <a:moveTo>
                  <a:pt x="0" y="0"/>
                </a:moveTo>
                <a:lnTo>
                  <a:pt x="3252735" y="0"/>
                </a:lnTo>
                <a:lnTo>
                  <a:pt x="3252735" y="1082005"/>
                </a:lnTo>
                <a:lnTo>
                  <a:pt x="0" y="1082005"/>
                </a:lnTo>
                <a:lnTo>
                  <a:pt x="0" y="0"/>
                </a:lnTo>
                <a:close/>
              </a:path>
            </a:pathLst>
          </a:custGeom>
          <a:blipFill>
            <a:blip r:embed="rId3"/>
            <a:stretch>
              <a:fillRect l="0" t="0" r="0" b="0"/>
            </a:stretch>
          </a:blipFill>
        </p:spPr>
      </p:sp>
      <p:sp>
        <p:nvSpPr>
          <p:cNvPr name="Freeform 30" id="30"/>
          <p:cNvSpPr/>
          <p:nvPr/>
        </p:nvSpPr>
        <p:spPr>
          <a:xfrm flipH="false" flipV="false" rot="0">
            <a:off x="7764631" y="4204161"/>
            <a:ext cx="3036007" cy="777414"/>
          </a:xfrm>
          <a:custGeom>
            <a:avLst/>
            <a:gdLst/>
            <a:ahLst/>
            <a:cxnLst/>
            <a:rect r="r" b="b" t="t" l="l"/>
            <a:pathLst>
              <a:path h="777414" w="3036007">
                <a:moveTo>
                  <a:pt x="0" y="0"/>
                </a:moveTo>
                <a:lnTo>
                  <a:pt x="3036006" y="0"/>
                </a:lnTo>
                <a:lnTo>
                  <a:pt x="3036006" y="777414"/>
                </a:lnTo>
                <a:lnTo>
                  <a:pt x="0" y="777414"/>
                </a:lnTo>
                <a:lnTo>
                  <a:pt x="0" y="0"/>
                </a:lnTo>
                <a:close/>
              </a:path>
            </a:pathLst>
          </a:custGeom>
          <a:blipFill>
            <a:blip r:embed="rId4"/>
            <a:stretch>
              <a:fillRect l="0" t="0" r="0" b="0"/>
            </a:stretch>
          </a:blipFill>
        </p:spPr>
      </p:sp>
      <p:sp>
        <p:nvSpPr>
          <p:cNvPr name="Freeform 31" id="31"/>
          <p:cNvSpPr/>
          <p:nvPr/>
        </p:nvSpPr>
        <p:spPr>
          <a:xfrm flipH="false" flipV="false" rot="0">
            <a:off x="1444229" y="4343513"/>
            <a:ext cx="4066936" cy="2074137"/>
          </a:xfrm>
          <a:custGeom>
            <a:avLst/>
            <a:gdLst/>
            <a:ahLst/>
            <a:cxnLst/>
            <a:rect r="r" b="b" t="t" l="l"/>
            <a:pathLst>
              <a:path h="2074137" w="4066936">
                <a:moveTo>
                  <a:pt x="0" y="0"/>
                </a:moveTo>
                <a:lnTo>
                  <a:pt x="4066936" y="0"/>
                </a:lnTo>
                <a:lnTo>
                  <a:pt x="4066936" y="2074138"/>
                </a:lnTo>
                <a:lnTo>
                  <a:pt x="0" y="2074138"/>
                </a:lnTo>
                <a:lnTo>
                  <a:pt x="0" y="0"/>
                </a:lnTo>
                <a:close/>
              </a:path>
            </a:pathLst>
          </a:custGeom>
          <a:blipFill>
            <a:blip r:embed="rId5"/>
            <a:stretch>
              <a:fillRect l="0" t="0" r="0" b="0"/>
            </a:stretch>
          </a:blipFill>
        </p:spPr>
      </p:sp>
      <p:sp>
        <p:nvSpPr>
          <p:cNvPr name="Freeform 32" id="32"/>
          <p:cNvSpPr/>
          <p:nvPr/>
        </p:nvSpPr>
        <p:spPr>
          <a:xfrm flipH="false" flipV="false" rot="0">
            <a:off x="6898073" y="5336899"/>
            <a:ext cx="5442581" cy="3081862"/>
          </a:xfrm>
          <a:custGeom>
            <a:avLst/>
            <a:gdLst/>
            <a:ahLst/>
            <a:cxnLst/>
            <a:rect r="r" b="b" t="t" l="l"/>
            <a:pathLst>
              <a:path h="3081862" w="5442581">
                <a:moveTo>
                  <a:pt x="0" y="0"/>
                </a:moveTo>
                <a:lnTo>
                  <a:pt x="5442581" y="0"/>
                </a:lnTo>
                <a:lnTo>
                  <a:pt x="5442581" y="3081861"/>
                </a:lnTo>
                <a:lnTo>
                  <a:pt x="0" y="3081861"/>
                </a:lnTo>
                <a:lnTo>
                  <a:pt x="0" y="0"/>
                </a:lnTo>
                <a:close/>
              </a:path>
            </a:pathLst>
          </a:custGeom>
          <a:blipFill>
            <a:blip r:embed="rId6"/>
            <a:stretch>
              <a:fillRect l="0" t="0" r="0" b="0"/>
            </a:stretch>
          </a:blipFill>
        </p:spPr>
      </p:sp>
      <p:sp>
        <p:nvSpPr>
          <p:cNvPr name="Freeform 33" id="33"/>
          <p:cNvSpPr/>
          <p:nvPr/>
        </p:nvSpPr>
        <p:spPr>
          <a:xfrm flipH="false" flipV="false" rot="0">
            <a:off x="10071539" y="8137814"/>
            <a:ext cx="1458197" cy="561892"/>
          </a:xfrm>
          <a:custGeom>
            <a:avLst/>
            <a:gdLst/>
            <a:ahLst/>
            <a:cxnLst/>
            <a:rect r="r" b="b" t="t" l="l"/>
            <a:pathLst>
              <a:path h="561892" w="1458197">
                <a:moveTo>
                  <a:pt x="0" y="0"/>
                </a:moveTo>
                <a:lnTo>
                  <a:pt x="1458197" y="0"/>
                </a:lnTo>
                <a:lnTo>
                  <a:pt x="1458197" y="561892"/>
                </a:lnTo>
                <a:lnTo>
                  <a:pt x="0" y="561892"/>
                </a:lnTo>
                <a:lnTo>
                  <a:pt x="0" y="0"/>
                </a:lnTo>
                <a:close/>
              </a:path>
            </a:pathLst>
          </a:custGeom>
          <a:blipFill>
            <a:blip r:embed="rId7"/>
            <a:stretch>
              <a:fillRect l="0" t="0" r="0" b="0"/>
            </a:stretch>
          </a:blipFill>
        </p:spPr>
      </p:sp>
      <p:sp>
        <p:nvSpPr>
          <p:cNvPr name="Freeform 34" id="34"/>
          <p:cNvSpPr/>
          <p:nvPr/>
        </p:nvSpPr>
        <p:spPr>
          <a:xfrm flipH="false" flipV="false" rot="0">
            <a:off x="13102769" y="3471155"/>
            <a:ext cx="3288336" cy="4774417"/>
          </a:xfrm>
          <a:custGeom>
            <a:avLst/>
            <a:gdLst/>
            <a:ahLst/>
            <a:cxnLst/>
            <a:rect r="r" b="b" t="t" l="l"/>
            <a:pathLst>
              <a:path h="4774417" w="3288336">
                <a:moveTo>
                  <a:pt x="0" y="0"/>
                </a:moveTo>
                <a:lnTo>
                  <a:pt x="3288336" y="0"/>
                </a:lnTo>
                <a:lnTo>
                  <a:pt x="3288336" y="4774417"/>
                </a:lnTo>
                <a:lnTo>
                  <a:pt x="0" y="4774417"/>
                </a:lnTo>
                <a:lnTo>
                  <a:pt x="0" y="0"/>
                </a:lnTo>
                <a:close/>
              </a:path>
            </a:pathLst>
          </a:custGeom>
          <a:blipFill>
            <a:blip r:embed="rId8"/>
            <a:stretch>
              <a:fillRect l="-162345" t="0" r="-26284" b="-19523"/>
            </a:stretch>
          </a:blipFill>
        </p:spPr>
      </p:sp>
      <p:sp>
        <p:nvSpPr>
          <p:cNvPr name="Freeform 35" id="35"/>
          <p:cNvSpPr/>
          <p:nvPr/>
        </p:nvSpPr>
        <p:spPr>
          <a:xfrm flipH="false" flipV="false" rot="0">
            <a:off x="15086735" y="7850659"/>
            <a:ext cx="1404137" cy="789827"/>
          </a:xfrm>
          <a:custGeom>
            <a:avLst/>
            <a:gdLst/>
            <a:ahLst/>
            <a:cxnLst/>
            <a:rect r="r" b="b" t="t" l="l"/>
            <a:pathLst>
              <a:path h="789827" w="1404137">
                <a:moveTo>
                  <a:pt x="0" y="0"/>
                </a:moveTo>
                <a:lnTo>
                  <a:pt x="1404137" y="0"/>
                </a:lnTo>
                <a:lnTo>
                  <a:pt x="1404137" y="789827"/>
                </a:lnTo>
                <a:lnTo>
                  <a:pt x="0" y="789827"/>
                </a:lnTo>
                <a:lnTo>
                  <a:pt x="0" y="0"/>
                </a:lnTo>
                <a:close/>
              </a:path>
            </a:pathLst>
          </a:custGeom>
          <a:blipFill>
            <a:blip r:embed="rId9"/>
            <a:stretch>
              <a:fillRect l="0" t="0" r="0" b="0"/>
            </a:stretch>
          </a:blipFill>
        </p:spPr>
      </p:sp>
      <p:sp>
        <p:nvSpPr>
          <p:cNvPr name="TextBox 36" id="36"/>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7" id="37"/>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22</a:t>
            </a:r>
          </a:p>
        </p:txBody>
      </p:sp>
      <p:sp>
        <p:nvSpPr>
          <p:cNvPr name="TextBox 38" id="38"/>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Entrainement pour déploiement</a:t>
            </a:r>
          </a:p>
        </p:txBody>
      </p:sp>
      <p:sp>
        <p:nvSpPr>
          <p:cNvPr name="TextBox 39" id="39"/>
          <p:cNvSpPr txBox="true"/>
          <p:nvPr/>
        </p:nvSpPr>
        <p:spPr>
          <a:xfrm rot="0">
            <a:off x="819436" y="6414116"/>
            <a:ext cx="5316521" cy="629824"/>
          </a:xfrm>
          <a:prstGeom prst="rect">
            <a:avLst/>
          </a:prstGeom>
        </p:spPr>
        <p:txBody>
          <a:bodyPr anchor="t" rtlCol="false" tIns="0" lIns="0" bIns="0" rIns="0">
            <a:spAutoFit/>
          </a:bodyPr>
          <a:lstStyle/>
          <a:p>
            <a:pPr algn="ctr">
              <a:lnSpc>
                <a:spcPts val="2516"/>
              </a:lnSpc>
              <a:spcBef>
                <a:spcPct val="0"/>
              </a:spcBef>
            </a:pPr>
            <a:r>
              <a:rPr lang="en-US" sz="1797" spc="179">
                <a:solidFill>
                  <a:srgbClr val="000000"/>
                </a:solidFill>
                <a:latin typeface="Lato"/>
                <a:ea typeface="Lato"/>
                <a:cs typeface="Lato"/>
                <a:sym typeface="Lato"/>
              </a:rPr>
              <a:t>Jeu de donnée(Coingecko, Cryptopanic , google trend)</a:t>
            </a:r>
          </a:p>
        </p:txBody>
      </p:sp>
      <p:sp>
        <p:nvSpPr>
          <p:cNvPr name="TextBox 40" id="40"/>
          <p:cNvSpPr txBox="true"/>
          <p:nvPr/>
        </p:nvSpPr>
        <p:spPr>
          <a:xfrm rot="0">
            <a:off x="1690119" y="8191544"/>
            <a:ext cx="3575156" cy="629824"/>
          </a:xfrm>
          <a:prstGeom prst="rect">
            <a:avLst/>
          </a:prstGeom>
        </p:spPr>
        <p:txBody>
          <a:bodyPr anchor="t" rtlCol="false" tIns="0" lIns="0" bIns="0" rIns="0">
            <a:spAutoFit/>
          </a:bodyPr>
          <a:lstStyle/>
          <a:p>
            <a:pPr algn="ctr">
              <a:lnSpc>
                <a:spcPts val="2516"/>
              </a:lnSpc>
              <a:spcBef>
                <a:spcPct val="0"/>
              </a:spcBef>
            </a:pPr>
            <a:r>
              <a:rPr lang="en-US" sz="1797" spc="179">
                <a:solidFill>
                  <a:srgbClr val="000000"/>
                </a:solidFill>
                <a:latin typeface="Lato"/>
                <a:ea typeface="Lato"/>
                <a:cs typeface="Lato"/>
                <a:sym typeface="Lato"/>
              </a:rPr>
              <a:t>Période (Septembre 2024- Mai 2025)</a:t>
            </a:r>
          </a:p>
        </p:txBody>
      </p:sp>
      <p:sp>
        <p:nvSpPr>
          <p:cNvPr name="TextBox 41" id="41"/>
          <p:cNvSpPr txBox="true"/>
          <p:nvPr/>
        </p:nvSpPr>
        <p:spPr>
          <a:xfrm rot="0">
            <a:off x="1164924" y="3397593"/>
            <a:ext cx="4345131" cy="745896"/>
          </a:xfrm>
          <a:prstGeom prst="rect">
            <a:avLst/>
          </a:prstGeom>
        </p:spPr>
        <p:txBody>
          <a:bodyPr anchor="t" rtlCol="false" tIns="0" lIns="0" bIns="0" rIns="0">
            <a:spAutoFit/>
          </a:bodyPr>
          <a:lstStyle/>
          <a:p>
            <a:pPr algn="ctr" marL="0" indent="0" lvl="0">
              <a:lnSpc>
                <a:spcPts val="2936"/>
              </a:lnSpc>
            </a:pPr>
            <a:r>
              <a:rPr lang="en-US" b="true" sz="2097" spc="104">
                <a:solidFill>
                  <a:srgbClr val="F90000"/>
                </a:solidFill>
                <a:latin typeface="Helios Extended Bold"/>
                <a:ea typeface="Helios Extended Bold"/>
                <a:cs typeface="Helios Extended Bold"/>
                <a:sym typeface="Helios Extended Bold"/>
              </a:rPr>
              <a:t>CHOIX DES VARIABLES D’ENTRÉE</a:t>
            </a:r>
          </a:p>
        </p:txBody>
      </p:sp>
      <p:sp>
        <p:nvSpPr>
          <p:cNvPr name="TextBox 42" id="42"/>
          <p:cNvSpPr txBox="true"/>
          <p:nvPr/>
        </p:nvSpPr>
        <p:spPr>
          <a:xfrm rot="0">
            <a:off x="7110069" y="3238725"/>
            <a:ext cx="4345131" cy="374886"/>
          </a:xfrm>
          <a:prstGeom prst="rect">
            <a:avLst/>
          </a:prstGeom>
        </p:spPr>
        <p:txBody>
          <a:bodyPr anchor="t" rtlCol="false" tIns="0" lIns="0" bIns="0" rIns="0">
            <a:spAutoFit/>
          </a:bodyPr>
          <a:lstStyle/>
          <a:p>
            <a:pPr algn="ctr" marL="0" indent="0" lvl="0">
              <a:lnSpc>
                <a:spcPts val="2936"/>
              </a:lnSpc>
            </a:pPr>
            <a:r>
              <a:rPr lang="en-US" b="true" sz="2097" spc="104">
                <a:solidFill>
                  <a:srgbClr val="F90000"/>
                </a:solidFill>
                <a:latin typeface="Helios Extended Bold"/>
                <a:ea typeface="Helios Extended Bold"/>
                <a:cs typeface="Helios Extended Bold"/>
                <a:sym typeface="Helios Extended Bold"/>
              </a:rPr>
              <a:t>ENTRAINEMENT &amp; SUIVI</a:t>
            </a:r>
          </a:p>
        </p:txBody>
      </p:sp>
      <p:sp>
        <p:nvSpPr>
          <p:cNvPr name="TextBox 43" id="43"/>
          <p:cNvSpPr txBox="true"/>
          <p:nvPr/>
        </p:nvSpPr>
        <p:spPr>
          <a:xfrm rot="0">
            <a:off x="12574372" y="3238725"/>
            <a:ext cx="4345131" cy="374886"/>
          </a:xfrm>
          <a:prstGeom prst="rect">
            <a:avLst/>
          </a:prstGeom>
        </p:spPr>
        <p:txBody>
          <a:bodyPr anchor="t" rtlCol="false" tIns="0" lIns="0" bIns="0" rIns="0">
            <a:spAutoFit/>
          </a:bodyPr>
          <a:lstStyle/>
          <a:p>
            <a:pPr algn="ctr" marL="0" indent="0" lvl="0">
              <a:lnSpc>
                <a:spcPts val="2936"/>
              </a:lnSpc>
            </a:pPr>
            <a:r>
              <a:rPr lang="en-US" b="true" sz="2097" spc="104">
                <a:solidFill>
                  <a:srgbClr val="F90000"/>
                </a:solidFill>
                <a:latin typeface="Helios Extended Bold"/>
                <a:ea typeface="Helios Extended Bold"/>
                <a:cs typeface="Helios Extended Bold"/>
                <a:sym typeface="Helios Extended Bold"/>
              </a:rPr>
              <a:t>DÉPLOIEMENT</a:t>
            </a:r>
          </a:p>
        </p:txBody>
      </p:sp>
      <p:sp>
        <p:nvSpPr>
          <p:cNvPr name="TextBox 44" id="44"/>
          <p:cNvSpPr txBox="true"/>
          <p:nvPr/>
        </p:nvSpPr>
        <p:spPr>
          <a:xfrm rot="0">
            <a:off x="6645469" y="886163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15</a:t>
            </a:r>
          </a:p>
        </p:txBody>
      </p:sp>
      <p:sp>
        <p:nvSpPr>
          <p:cNvPr name="TextBox 45" id="45"/>
          <p:cNvSpPr txBox="true"/>
          <p:nvPr/>
        </p:nvSpPr>
        <p:spPr>
          <a:xfrm rot="0">
            <a:off x="13077939" y="880241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16</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921263" y="3418676"/>
            <a:ext cx="8150259" cy="4564145"/>
          </a:xfrm>
          <a:custGeom>
            <a:avLst/>
            <a:gdLst/>
            <a:ahLst/>
            <a:cxnLst/>
            <a:rect r="r" b="b" t="t" l="l"/>
            <a:pathLst>
              <a:path h="4564145" w="8150259">
                <a:moveTo>
                  <a:pt x="0" y="0"/>
                </a:moveTo>
                <a:lnTo>
                  <a:pt x="8150259" y="0"/>
                </a:lnTo>
                <a:lnTo>
                  <a:pt x="8150259" y="4564145"/>
                </a:lnTo>
                <a:lnTo>
                  <a:pt x="0" y="4564145"/>
                </a:lnTo>
                <a:lnTo>
                  <a:pt x="0" y="0"/>
                </a:lnTo>
                <a:close/>
              </a:path>
            </a:pathLst>
          </a:custGeom>
          <a:blipFill>
            <a:blip r:embed="rId3"/>
            <a:stretch>
              <a:fillRect l="0" t="0" r="0" b="0"/>
            </a:stretch>
          </a:blipFill>
        </p:spPr>
      </p:sp>
      <p:sp>
        <p:nvSpPr>
          <p:cNvPr name="Freeform 30" id="30"/>
          <p:cNvSpPr/>
          <p:nvPr/>
        </p:nvSpPr>
        <p:spPr>
          <a:xfrm flipH="false" flipV="false" rot="0">
            <a:off x="9239636" y="3454743"/>
            <a:ext cx="8103943" cy="4528078"/>
          </a:xfrm>
          <a:custGeom>
            <a:avLst/>
            <a:gdLst/>
            <a:ahLst/>
            <a:cxnLst/>
            <a:rect r="r" b="b" t="t" l="l"/>
            <a:pathLst>
              <a:path h="4528078" w="8103943">
                <a:moveTo>
                  <a:pt x="0" y="0"/>
                </a:moveTo>
                <a:lnTo>
                  <a:pt x="8103943" y="0"/>
                </a:lnTo>
                <a:lnTo>
                  <a:pt x="8103943" y="4528078"/>
                </a:lnTo>
                <a:lnTo>
                  <a:pt x="0" y="4528078"/>
                </a:lnTo>
                <a:lnTo>
                  <a:pt x="0" y="0"/>
                </a:lnTo>
                <a:close/>
              </a:path>
            </a:pathLst>
          </a:custGeom>
          <a:blipFill>
            <a:blip r:embed="rId4"/>
            <a:stretch>
              <a:fillRect l="0" t="0" r="0" b="0"/>
            </a:stretch>
          </a:blipFill>
        </p:spPr>
      </p:sp>
      <p:sp>
        <p:nvSpPr>
          <p:cNvPr name="TextBox 31" id="31"/>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MODÉLISATION</a:t>
            </a:r>
          </a:p>
        </p:txBody>
      </p:sp>
      <p:sp>
        <p:nvSpPr>
          <p:cNvPr name="TextBox 32" id="32"/>
          <p:cNvSpPr txBox="true"/>
          <p:nvPr/>
        </p:nvSpPr>
        <p:spPr>
          <a:xfrm rot="0">
            <a:off x="5827301" y="2664803"/>
            <a:ext cx="6785797" cy="315526"/>
          </a:xfrm>
          <a:prstGeom prst="rect">
            <a:avLst/>
          </a:prstGeom>
        </p:spPr>
        <p:txBody>
          <a:bodyPr anchor="t" rtlCol="false" tIns="0" lIns="0" bIns="0" rIns="0">
            <a:spAutoFit/>
          </a:bodyPr>
          <a:lstStyle/>
          <a:p>
            <a:pPr algn="ctr" marL="0" indent="0" lvl="0">
              <a:lnSpc>
                <a:spcPts val="2558"/>
              </a:lnSpc>
            </a:pPr>
            <a:r>
              <a:rPr lang="en-US" b="true" sz="1827" spc="91">
                <a:solidFill>
                  <a:srgbClr val="000000"/>
                </a:solidFill>
                <a:latin typeface="Lato Bold"/>
                <a:ea typeface="Lato Bold"/>
                <a:cs typeface="Lato Bold"/>
                <a:sym typeface="Lato Bold"/>
              </a:rPr>
              <a:t>Période 9 août - 25 août avec un horizon 1 pas</a:t>
            </a:r>
          </a:p>
        </p:txBody>
      </p:sp>
      <p:sp>
        <p:nvSpPr>
          <p:cNvPr name="TextBox 33" id="33"/>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23</a:t>
            </a:r>
          </a:p>
        </p:txBody>
      </p:sp>
      <p:sp>
        <p:nvSpPr>
          <p:cNvPr name="TextBox 34" id="34"/>
          <p:cNvSpPr txBox="true"/>
          <p:nvPr/>
        </p:nvSpPr>
        <p:spPr>
          <a:xfrm rot="0">
            <a:off x="2765471" y="2145373"/>
            <a:ext cx="12757058" cy="500380"/>
          </a:xfrm>
          <a:prstGeom prst="rect">
            <a:avLst/>
          </a:prstGeom>
        </p:spPr>
        <p:txBody>
          <a:bodyPr anchor="t" rtlCol="false" tIns="0" lIns="0" bIns="0" rIns="0">
            <a:spAutoFit/>
          </a:bodyPr>
          <a:lstStyle/>
          <a:p>
            <a:pPr algn="ctr" marL="0" indent="0" lvl="0">
              <a:lnSpc>
                <a:spcPts val="3920"/>
              </a:lnSpc>
            </a:pPr>
            <a:r>
              <a:rPr lang="en-US" b="true" sz="2800" spc="140">
                <a:solidFill>
                  <a:srgbClr val="F90000"/>
                </a:solidFill>
                <a:latin typeface="Helios Extended Bold"/>
                <a:ea typeface="Helios Extended Bold"/>
                <a:cs typeface="Helios Extended Bold"/>
                <a:sym typeface="Helios Extended Bold"/>
              </a:rPr>
              <a:t>Évaluation prospective out-of-sample </a:t>
            </a:r>
          </a:p>
        </p:txBody>
      </p:sp>
      <p:sp>
        <p:nvSpPr>
          <p:cNvPr name="TextBox 35" id="35"/>
          <p:cNvSpPr txBox="true"/>
          <p:nvPr/>
        </p:nvSpPr>
        <p:spPr>
          <a:xfrm rot="0">
            <a:off x="3075611" y="838287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17</a:t>
            </a:r>
          </a:p>
        </p:txBody>
      </p:sp>
      <p:sp>
        <p:nvSpPr>
          <p:cNvPr name="TextBox 36" id="36"/>
          <p:cNvSpPr txBox="true"/>
          <p:nvPr/>
        </p:nvSpPr>
        <p:spPr>
          <a:xfrm rot="0">
            <a:off x="11868869" y="838287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18</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2543475" y="4272028"/>
            <a:ext cx="4905836" cy="3869478"/>
          </a:xfrm>
          <a:custGeom>
            <a:avLst/>
            <a:gdLst/>
            <a:ahLst/>
            <a:cxnLst/>
            <a:rect r="r" b="b" t="t" l="l"/>
            <a:pathLst>
              <a:path h="3869478" w="4905836">
                <a:moveTo>
                  <a:pt x="0" y="0"/>
                </a:moveTo>
                <a:lnTo>
                  <a:pt x="4905836" y="0"/>
                </a:lnTo>
                <a:lnTo>
                  <a:pt x="4905836" y="3869478"/>
                </a:lnTo>
                <a:lnTo>
                  <a:pt x="0" y="3869478"/>
                </a:lnTo>
                <a:lnTo>
                  <a:pt x="0" y="0"/>
                </a:lnTo>
                <a:close/>
              </a:path>
            </a:pathLst>
          </a:custGeom>
          <a:blipFill>
            <a:blip r:embed="rId3"/>
            <a:stretch>
              <a:fillRect l="0" t="0" r="0" b="0"/>
            </a:stretch>
          </a:blipFill>
        </p:spPr>
      </p:sp>
      <p:sp>
        <p:nvSpPr>
          <p:cNvPr name="Freeform 30" id="30"/>
          <p:cNvSpPr/>
          <p:nvPr/>
        </p:nvSpPr>
        <p:spPr>
          <a:xfrm flipH="false" flipV="false" rot="0">
            <a:off x="10408562" y="4481003"/>
            <a:ext cx="5766091" cy="857706"/>
          </a:xfrm>
          <a:custGeom>
            <a:avLst/>
            <a:gdLst/>
            <a:ahLst/>
            <a:cxnLst/>
            <a:rect r="r" b="b" t="t" l="l"/>
            <a:pathLst>
              <a:path h="857706" w="5766091">
                <a:moveTo>
                  <a:pt x="0" y="0"/>
                </a:moveTo>
                <a:lnTo>
                  <a:pt x="5766091" y="0"/>
                </a:lnTo>
                <a:lnTo>
                  <a:pt x="5766091" y="857706"/>
                </a:lnTo>
                <a:lnTo>
                  <a:pt x="0" y="857706"/>
                </a:lnTo>
                <a:lnTo>
                  <a:pt x="0" y="0"/>
                </a:lnTo>
                <a:close/>
              </a:path>
            </a:pathLst>
          </a:custGeom>
          <a:blipFill>
            <a:blip r:embed="rId4"/>
            <a:stretch>
              <a:fillRect l="0" t="0" r="0" b="0"/>
            </a:stretch>
          </a:blipFill>
        </p:spPr>
      </p:sp>
      <p:sp>
        <p:nvSpPr>
          <p:cNvPr name="TextBox 31" id="31"/>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GESTION DES RISQUE</a:t>
            </a:r>
          </a:p>
        </p:txBody>
      </p:sp>
      <p:sp>
        <p:nvSpPr>
          <p:cNvPr name="TextBox 32" id="32"/>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24</a:t>
            </a:r>
          </a:p>
        </p:txBody>
      </p:sp>
      <p:sp>
        <p:nvSpPr>
          <p:cNvPr name="TextBox 33" id="33"/>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Applications multiples</a:t>
            </a:r>
          </a:p>
        </p:txBody>
      </p:sp>
      <p:sp>
        <p:nvSpPr>
          <p:cNvPr name="TextBox 34" id="34"/>
          <p:cNvSpPr txBox="true"/>
          <p:nvPr/>
        </p:nvSpPr>
        <p:spPr>
          <a:xfrm rot="0">
            <a:off x="2370757" y="3547831"/>
            <a:ext cx="5251271" cy="387606"/>
          </a:xfrm>
          <a:prstGeom prst="rect">
            <a:avLst/>
          </a:prstGeom>
        </p:spPr>
        <p:txBody>
          <a:bodyPr anchor="t" rtlCol="false" tIns="0" lIns="0" bIns="0" rIns="0">
            <a:spAutoFit/>
          </a:bodyPr>
          <a:lstStyle/>
          <a:p>
            <a:pPr algn="ctr" marL="0" indent="0" lvl="0">
              <a:lnSpc>
                <a:spcPts val="3168"/>
              </a:lnSpc>
            </a:pPr>
            <a:r>
              <a:rPr lang="en-US" b="true" sz="2263" spc="113">
                <a:solidFill>
                  <a:srgbClr val="000000"/>
                </a:solidFill>
                <a:latin typeface="Lato Bold"/>
                <a:ea typeface="Lato Bold"/>
                <a:cs typeface="Lato Bold"/>
                <a:sym typeface="Lato Bold"/>
              </a:rPr>
              <a:t>CALCUL DE MÉTRIQUE DE RISQUE</a:t>
            </a:r>
          </a:p>
        </p:txBody>
      </p:sp>
      <p:sp>
        <p:nvSpPr>
          <p:cNvPr name="TextBox 35" id="35"/>
          <p:cNvSpPr txBox="true"/>
          <p:nvPr/>
        </p:nvSpPr>
        <p:spPr>
          <a:xfrm rot="0">
            <a:off x="10665972" y="3547831"/>
            <a:ext cx="5251271" cy="387606"/>
          </a:xfrm>
          <a:prstGeom prst="rect">
            <a:avLst/>
          </a:prstGeom>
        </p:spPr>
        <p:txBody>
          <a:bodyPr anchor="t" rtlCol="false" tIns="0" lIns="0" bIns="0" rIns="0">
            <a:spAutoFit/>
          </a:bodyPr>
          <a:lstStyle/>
          <a:p>
            <a:pPr algn="ctr" marL="0" indent="0" lvl="0">
              <a:lnSpc>
                <a:spcPts val="3168"/>
              </a:lnSpc>
            </a:pPr>
            <a:r>
              <a:rPr lang="en-US" b="true" sz="2263" spc="113">
                <a:solidFill>
                  <a:srgbClr val="000000"/>
                </a:solidFill>
                <a:latin typeface="Lato Bold"/>
                <a:ea typeface="Lato Bold"/>
                <a:cs typeface="Lato Bold"/>
                <a:sym typeface="Lato Bold"/>
              </a:rPr>
              <a:t>TARIFICATION DES OPTIONS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10218274" y="4217129"/>
            <a:ext cx="6472555" cy="589388"/>
          </a:xfrm>
          <a:custGeom>
            <a:avLst/>
            <a:gdLst/>
            <a:ahLst/>
            <a:cxnLst/>
            <a:rect r="r" b="b" t="t" l="l"/>
            <a:pathLst>
              <a:path h="589388" w="6472555">
                <a:moveTo>
                  <a:pt x="0" y="0"/>
                </a:moveTo>
                <a:lnTo>
                  <a:pt x="6472554" y="0"/>
                </a:lnTo>
                <a:lnTo>
                  <a:pt x="6472554" y="589388"/>
                </a:lnTo>
                <a:lnTo>
                  <a:pt x="0" y="589388"/>
                </a:lnTo>
                <a:lnTo>
                  <a:pt x="0" y="0"/>
                </a:lnTo>
                <a:close/>
              </a:path>
            </a:pathLst>
          </a:custGeom>
          <a:blipFill>
            <a:blip r:embed="rId3"/>
            <a:stretch>
              <a:fillRect l="0" t="0" r="0" b="0"/>
            </a:stretch>
          </a:blipFill>
        </p:spPr>
      </p:sp>
      <p:sp>
        <p:nvSpPr>
          <p:cNvPr name="Freeform 30" id="30"/>
          <p:cNvSpPr/>
          <p:nvPr/>
        </p:nvSpPr>
        <p:spPr>
          <a:xfrm flipH="false" flipV="false" rot="0">
            <a:off x="11718560" y="5096034"/>
            <a:ext cx="3146096" cy="741665"/>
          </a:xfrm>
          <a:custGeom>
            <a:avLst/>
            <a:gdLst/>
            <a:ahLst/>
            <a:cxnLst/>
            <a:rect r="r" b="b" t="t" l="l"/>
            <a:pathLst>
              <a:path h="741665" w="3146096">
                <a:moveTo>
                  <a:pt x="0" y="0"/>
                </a:moveTo>
                <a:lnTo>
                  <a:pt x="3146095" y="0"/>
                </a:lnTo>
                <a:lnTo>
                  <a:pt x="3146095" y="741665"/>
                </a:lnTo>
                <a:lnTo>
                  <a:pt x="0" y="741665"/>
                </a:lnTo>
                <a:lnTo>
                  <a:pt x="0" y="0"/>
                </a:lnTo>
                <a:close/>
              </a:path>
            </a:pathLst>
          </a:custGeom>
          <a:blipFill>
            <a:blip r:embed="rId4"/>
            <a:stretch>
              <a:fillRect l="0" t="0" r="0" b="0"/>
            </a:stretch>
          </a:blipFill>
        </p:spPr>
      </p:sp>
      <p:sp>
        <p:nvSpPr>
          <p:cNvPr name="TextBox 31" id="31"/>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GESTION DES RISQUE</a:t>
            </a:r>
          </a:p>
        </p:txBody>
      </p:sp>
      <p:sp>
        <p:nvSpPr>
          <p:cNvPr name="TextBox 32" id="32"/>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25</a:t>
            </a:r>
          </a:p>
        </p:txBody>
      </p:sp>
      <p:sp>
        <p:nvSpPr>
          <p:cNvPr name="TextBox 33" id="33"/>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Tarification des options</a:t>
            </a:r>
          </a:p>
        </p:txBody>
      </p:sp>
      <p:sp>
        <p:nvSpPr>
          <p:cNvPr name="TextBox 34" id="34"/>
          <p:cNvSpPr txBox="true"/>
          <p:nvPr/>
        </p:nvSpPr>
        <p:spPr>
          <a:xfrm rot="0">
            <a:off x="6945182" y="8935031"/>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21</a:t>
            </a:r>
          </a:p>
        </p:txBody>
      </p:sp>
      <p:sp>
        <p:nvSpPr>
          <p:cNvPr name="Freeform 35" id="35"/>
          <p:cNvSpPr/>
          <p:nvPr/>
        </p:nvSpPr>
        <p:spPr>
          <a:xfrm flipH="false" flipV="false" rot="0">
            <a:off x="2186090" y="3264165"/>
            <a:ext cx="7550492" cy="4405404"/>
          </a:xfrm>
          <a:custGeom>
            <a:avLst/>
            <a:gdLst/>
            <a:ahLst/>
            <a:cxnLst/>
            <a:rect r="r" b="b" t="t" l="l"/>
            <a:pathLst>
              <a:path h="4405404" w="7550492">
                <a:moveTo>
                  <a:pt x="0" y="0"/>
                </a:moveTo>
                <a:lnTo>
                  <a:pt x="7550492" y="0"/>
                </a:lnTo>
                <a:lnTo>
                  <a:pt x="7550492" y="4405404"/>
                </a:lnTo>
                <a:lnTo>
                  <a:pt x="0" y="4405404"/>
                </a:lnTo>
                <a:lnTo>
                  <a:pt x="0" y="0"/>
                </a:lnTo>
                <a:close/>
              </a:path>
            </a:pathLst>
          </a:custGeom>
          <a:blipFill>
            <a:blip r:embed="rId5"/>
            <a:stretch>
              <a:fillRect l="0" t="0" r="0" b="-10547"/>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2198529" y="3284525"/>
            <a:ext cx="4693484" cy="2231956"/>
          </a:xfrm>
          <a:custGeom>
            <a:avLst/>
            <a:gdLst/>
            <a:ahLst/>
            <a:cxnLst/>
            <a:rect r="r" b="b" t="t" l="l"/>
            <a:pathLst>
              <a:path h="2231956" w="4693484">
                <a:moveTo>
                  <a:pt x="0" y="0"/>
                </a:moveTo>
                <a:lnTo>
                  <a:pt x="4693484" y="0"/>
                </a:lnTo>
                <a:lnTo>
                  <a:pt x="4693484" y="2231955"/>
                </a:lnTo>
                <a:lnTo>
                  <a:pt x="0" y="2231955"/>
                </a:lnTo>
                <a:lnTo>
                  <a:pt x="0" y="0"/>
                </a:lnTo>
                <a:close/>
              </a:path>
            </a:pathLst>
          </a:custGeom>
          <a:blipFill>
            <a:blip r:embed="rId3"/>
            <a:stretch>
              <a:fillRect l="0" t="0" r="0" b="0"/>
            </a:stretch>
          </a:blipFill>
        </p:spPr>
      </p:sp>
      <p:sp>
        <p:nvSpPr>
          <p:cNvPr name="Freeform 30" id="30"/>
          <p:cNvSpPr/>
          <p:nvPr/>
        </p:nvSpPr>
        <p:spPr>
          <a:xfrm flipH="false" flipV="false" rot="0">
            <a:off x="7435085" y="3210659"/>
            <a:ext cx="4602995" cy="2379687"/>
          </a:xfrm>
          <a:custGeom>
            <a:avLst/>
            <a:gdLst/>
            <a:ahLst/>
            <a:cxnLst/>
            <a:rect r="r" b="b" t="t" l="l"/>
            <a:pathLst>
              <a:path h="2379687" w="4602995">
                <a:moveTo>
                  <a:pt x="0" y="0"/>
                </a:moveTo>
                <a:lnTo>
                  <a:pt x="4602995" y="0"/>
                </a:lnTo>
                <a:lnTo>
                  <a:pt x="4602995" y="2379687"/>
                </a:lnTo>
                <a:lnTo>
                  <a:pt x="0" y="2379687"/>
                </a:lnTo>
                <a:lnTo>
                  <a:pt x="0" y="0"/>
                </a:lnTo>
                <a:close/>
              </a:path>
            </a:pathLst>
          </a:custGeom>
          <a:blipFill>
            <a:blip r:embed="rId4"/>
            <a:stretch>
              <a:fillRect l="0" t="0" r="0" b="0"/>
            </a:stretch>
          </a:blipFill>
        </p:spPr>
      </p:sp>
      <p:sp>
        <p:nvSpPr>
          <p:cNvPr name="Freeform 31" id="31"/>
          <p:cNvSpPr/>
          <p:nvPr/>
        </p:nvSpPr>
        <p:spPr>
          <a:xfrm flipH="false" flipV="false" rot="0">
            <a:off x="12397103" y="3108927"/>
            <a:ext cx="3830445" cy="2583152"/>
          </a:xfrm>
          <a:custGeom>
            <a:avLst/>
            <a:gdLst/>
            <a:ahLst/>
            <a:cxnLst/>
            <a:rect r="r" b="b" t="t" l="l"/>
            <a:pathLst>
              <a:path h="2583152" w="3830445">
                <a:moveTo>
                  <a:pt x="0" y="0"/>
                </a:moveTo>
                <a:lnTo>
                  <a:pt x="3830445" y="0"/>
                </a:lnTo>
                <a:lnTo>
                  <a:pt x="3830445" y="2583152"/>
                </a:lnTo>
                <a:lnTo>
                  <a:pt x="0" y="2583152"/>
                </a:lnTo>
                <a:lnTo>
                  <a:pt x="0" y="0"/>
                </a:lnTo>
                <a:close/>
              </a:path>
            </a:pathLst>
          </a:custGeom>
          <a:blipFill>
            <a:blip r:embed="rId5"/>
            <a:stretch>
              <a:fillRect l="0" t="0" r="0" b="0"/>
            </a:stretch>
          </a:blipFill>
        </p:spPr>
      </p:sp>
      <p:sp>
        <p:nvSpPr>
          <p:cNvPr name="Freeform 32" id="32"/>
          <p:cNvSpPr/>
          <p:nvPr/>
        </p:nvSpPr>
        <p:spPr>
          <a:xfrm flipH="false" flipV="false" rot="0">
            <a:off x="6892013" y="6539803"/>
            <a:ext cx="6176780" cy="1768103"/>
          </a:xfrm>
          <a:custGeom>
            <a:avLst/>
            <a:gdLst/>
            <a:ahLst/>
            <a:cxnLst/>
            <a:rect r="r" b="b" t="t" l="l"/>
            <a:pathLst>
              <a:path h="1768103" w="6176780">
                <a:moveTo>
                  <a:pt x="0" y="0"/>
                </a:moveTo>
                <a:lnTo>
                  <a:pt x="6176780" y="0"/>
                </a:lnTo>
                <a:lnTo>
                  <a:pt x="6176780" y="1768103"/>
                </a:lnTo>
                <a:lnTo>
                  <a:pt x="0" y="1768103"/>
                </a:lnTo>
                <a:lnTo>
                  <a:pt x="0" y="0"/>
                </a:lnTo>
                <a:close/>
              </a:path>
            </a:pathLst>
          </a:custGeom>
          <a:blipFill>
            <a:blip r:embed="rId6"/>
            <a:stretch>
              <a:fillRect l="0" t="0" r="0" b="0"/>
            </a:stretch>
          </a:blipFill>
        </p:spPr>
      </p:sp>
      <p:sp>
        <p:nvSpPr>
          <p:cNvPr name="TextBox 33" id="33"/>
          <p:cNvSpPr txBox="true"/>
          <p:nvPr/>
        </p:nvSpPr>
        <p:spPr>
          <a:xfrm rot="0">
            <a:off x="2765471" y="1192874"/>
            <a:ext cx="12685667"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CONCEPTION &amp; IMPLÉMENTATION</a:t>
            </a:r>
          </a:p>
        </p:txBody>
      </p:sp>
      <p:sp>
        <p:nvSpPr>
          <p:cNvPr name="TextBox 34" id="34"/>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26</a:t>
            </a:r>
          </a:p>
        </p:txBody>
      </p:sp>
      <p:sp>
        <p:nvSpPr>
          <p:cNvPr name="TextBox 35" id="35"/>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Compréhension &amp; élaboration</a:t>
            </a:r>
          </a:p>
        </p:txBody>
      </p:sp>
      <p:sp>
        <p:nvSpPr>
          <p:cNvPr name="TextBox 36" id="36"/>
          <p:cNvSpPr txBox="true"/>
          <p:nvPr/>
        </p:nvSpPr>
        <p:spPr>
          <a:xfrm rot="0">
            <a:off x="2336484" y="5815904"/>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22</a:t>
            </a:r>
          </a:p>
        </p:txBody>
      </p:sp>
      <p:sp>
        <p:nvSpPr>
          <p:cNvPr name="TextBox 37" id="37"/>
          <p:cNvSpPr txBox="true"/>
          <p:nvPr/>
        </p:nvSpPr>
        <p:spPr>
          <a:xfrm rot="0">
            <a:off x="7815801" y="5653979"/>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23</a:t>
            </a:r>
          </a:p>
        </p:txBody>
      </p:sp>
      <p:sp>
        <p:nvSpPr>
          <p:cNvPr name="TextBox 38" id="38"/>
          <p:cNvSpPr txBox="true"/>
          <p:nvPr/>
        </p:nvSpPr>
        <p:spPr>
          <a:xfrm rot="0">
            <a:off x="12815113" y="5653979"/>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24</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2283278" y="2926101"/>
            <a:ext cx="5944414" cy="5000738"/>
          </a:xfrm>
          <a:custGeom>
            <a:avLst/>
            <a:gdLst/>
            <a:ahLst/>
            <a:cxnLst/>
            <a:rect r="r" b="b" t="t" l="l"/>
            <a:pathLst>
              <a:path h="5000738" w="5944414">
                <a:moveTo>
                  <a:pt x="0" y="0"/>
                </a:moveTo>
                <a:lnTo>
                  <a:pt x="5944414" y="0"/>
                </a:lnTo>
                <a:lnTo>
                  <a:pt x="5944414" y="5000738"/>
                </a:lnTo>
                <a:lnTo>
                  <a:pt x="0" y="5000738"/>
                </a:lnTo>
                <a:lnTo>
                  <a:pt x="0" y="0"/>
                </a:lnTo>
                <a:close/>
              </a:path>
            </a:pathLst>
          </a:custGeom>
          <a:blipFill>
            <a:blip r:embed="rId3"/>
            <a:stretch>
              <a:fillRect l="0" t="0" r="0" b="0"/>
            </a:stretch>
          </a:blipFill>
        </p:spPr>
      </p:sp>
      <p:sp>
        <p:nvSpPr>
          <p:cNvPr name="Freeform 30" id="30"/>
          <p:cNvSpPr/>
          <p:nvPr/>
        </p:nvSpPr>
        <p:spPr>
          <a:xfrm flipH="false" flipV="false" rot="0">
            <a:off x="1310831" y="7926839"/>
            <a:ext cx="1944895" cy="972447"/>
          </a:xfrm>
          <a:custGeom>
            <a:avLst/>
            <a:gdLst/>
            <a:ahLst/>
            <a:cxnLst/>
            <a:rect r="r" b="b" t="t" l="l"/>
            <a:pathLst>
              <a:path h="972447" w="1944895">
                <a:moveTo>
                  <a:pt x="0" y="0"/>
                </a:moveTo>
                <a:lnTo>
                  <a:pt x="1944894" y="0"/>
                </a:lnTo>
                <a:lnTo>
                  <a:pt x="1944894" y="972447"/>
                </a:lnTo>
                <a:lnTo>
                  <a:pt x="0" y="972447"/>
                </a:lnTo>
                <a:lnTo>
                  <a:pt x="0" y="0"/>
                </a:lnTo>
                <a:close/>
              </a:path>
            </a:pathLst>
          </a:custGeom>
          <a:blipFill>
            <a:blip r:embed="rId4"/>
            <a:stretch>
              <a:fillRect l="0" t="0" r="0" b="0"/>
            </a:stretch>
          </a:blipFill>
        </p:spPr>
      </p:sp>
      <p:sp>
        <p:nvSpPr>
          <p:cNvPr name="Freeform 31" id="31"/>
          <p:cNvSpPr/>
          <p:nvPr/>
        </p:nvSpPr>
        <p:spPr>
          <a:xfrm flipH="false" flipV="false" rot="0">
            <a:off x="9144000" y="2921343"/>
            <a:ext cx="7467669" cy="4349917"/>
          </a:xfrm>
          <a:custGeom>
            <a:avLst/>
            <a:gdLst/>
            <a:ahLst/>
            <a:cxnLst/>
            <a:rect r="r" b="b" t="t" l="l"/>
            <a:pathLst>
              <a:path h="4349917" w="7467669">
                <a:moveTo>
                  <a:pt x="0" y="0"/>
                </a:moveTo>
                <a:lnTo>
                  <a:pt x="7467669" y="0"/>
                </a:lnTo>
                <a:lnTo>
                  <a:pt x="7467669" y="4349917"/>
                </a:lnTo>
                <a:lnTo>
                  <a:pt x="0" y="4349917"/>
                </a:lnTo>
                <a:lnTo>
                  <a:pt x="0" y="0"/>
                </a:lnTo>
                <a:close/>
              </a:path>
            </a:pathLst>
          </a:custGeom>
          <a:blipFill>
            <a:blip r:embed="rId5"/>
            <a:stretch>
              <a:fillRect l="0" t="0" r="0" b="0"/>
            </a:stretch>
          </a:blipFill>
        </p:spPr>
      </p:sp>
      <p:sp>
        <p:nvSpPr>
          <p:cNvPr name="TextBox 32" id="32"/>
          <p:cNvSpPr txBox="true"/>
          <p:nvPr/>
        </p:nvSpPr>
        <p:spPr>
          <a:xfrm rot="0">
            <a:off x="2765471" y="1192874"/>
            <a:ext cx="12685667"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CONCEPTION &amp; IMPLÉMENTATION</a:t>
            </a:r>
          </a:p>
        </p:txBody>
      </p:sp>
      <p:sp>
        <p:nvSpPr>
          <p:cNvPr name="TextBox 33" id="33"/>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27</a:t>
            </a:r>
          </a:p>
        </p:txBody>
      </p:sp>
      <p:sp>
        <p:nvSpPr>
          <p:cNvPr name="TextBox 34" id="34"/>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Maquettage</a:t>
            </a:r>
          </a:p>
        </p:txBody>
      </p:sp>
      <p:sp>
        <p:nvSpPr>
          <p:cNvPr name="TextBox 35" id="35"/>
          <p:cNvSpPr txBox="true"/>
          <p:nvPr/>
        </p:nvSpPr>
        <p:spPr>
          <a:xfrm rot="0">
            <a:off x="3680172" y="8203513"/>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25</a:t>
            </a:r>
          </a:p>
        </p:txBody>
      </p:sp>
      <p:sp>
        <p:nvSpPr>
          <p:cNvPr name="TextBox 36" id="36"/>
          <p:cNvSpPr txBox="true"/>
          <p:nvPr/>
        </p:nvSpPr>
        <p:spPr>
          <a:xfrm rot="0">
            <a:off x="10957053" y="8032063"/>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Freeform 28" id="28"/>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29" id="29"/>
          <p:cNvSpPr/>
          <p:nvPr/>
        </p:nvSpPr>
        <p:spPr>
          <a:xfrm flipH="false" flipV="false" rot="0">
            <a:off x="4886809" y="2921343"/>
            <a:ext cx="8442991" cy="5878433"/>
          </a:xfrm>
          <a:custGeom>
            <a:avLst/>
            <a:gdLst/>
            <a:ahLst/>
            <a:cxnLst/>
            <a:rect r="r" b="b" t="t" l="l"/>
            <a:pathLst>
              <a:path h="5878433" w="8442991">
                <a:moveTo>
                  <a:pt x="0" y="0"/>
                </a:moveTo>
                <a:lnTo>
                  <a:pt x="8442991" y="0"/>
                </a:lnTo>
                <a:lnTo>
                  <a:pt x="8442991" y="5878432"/>
                </a:lnTo>
                <a:lnTo>
                  <a:pt x="0" y="5878432"/>
                </a:lnTo>
                <a:lnTo>
                  <a:pt x="0" y="0"/>
                </a:lnTo>
                <a:close/>
              </a:path>
            </a:pathLst>
          </a:custGeom>
          <a:blipFill>
            <a:blip r:embed="rId3"/>
            <a:stretch>
              <a:fillRect l="0" t="0" r="0" b="0"/>
            </a:stretch>
          </a:blipFill>
        </p:spPr>
      </p:sp>
      <p:sp>
        <p:nvSpPr>
          <p:cNvPr name="TextBox 30" id="30"/>
          <p:cNvSpPr txBox="true"/>
          <p:nvPr/>
        </p:nvSpPr>
        <p:spPr>
          <a:xfrm rot="0">
            <a:off x="2765471" y="1192874"/>
            <a:ext cx="12685667"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CONCEPTION &amp; IMPLÉMENTATION</a:t>
            </a:r>
          </a:p>
        </p:txBody>
      </p:sp>
      <p:sp>
        <p:nvSpPr>
          <p:cNvPr name="TextBox 31" id="31"/>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28</a:t>
            </a:r>
          </a:p>
        </p:txBody>
      </p:sp>
      <p:sp>
        <p:nvSpPr>
          <p:cNvPr name="TextBox 32" id="32"/>
          <p:cNvSpPr txBox="true"/>
          <p:nvPr/>
        </p:nvSpPr>
        <p:spPr>
          <a:xfrm rot="0">
            <a:off x="2765471" y="214537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Architecture de la solution</a:t>
            </a:r>
          </a:p>
        </p:txBody>
      </p:sp>
      <p:sp>
        <p:nvSpPr>
          <p:cNvPr name="TextBox 33" id="33"/>
          <p:cNvSpPr txBox="true"/>
          <p:nvPr/>
        </p:nvSpPr>
        <p:spPr>
          <a:xfrm rot="0">
            <a:off x="7187523" y="8877300"/>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31" id="31"/>
          <p:cNvGrpSpPr/>
          <p:nvPr/>
        </p:nvGrpSpPr>
        <p:grpSpPr>
          <a:xfrm rot="0">
            <a:off x="-2314260" y="1990313"/>
            <a:ext cx="19381863" cy="6978316"/>
            <a:chOff x="0" y="0"/>
            <a:chExt cx="1128752" cy="406400"/>
          </a:xfrm>
        </p:grpSpPr>
        <p:sp>
          <p:nvSpPr>
            <p:cNvPr name="Freeform 32" id="32"/>
            <p:cNvSpPr/>
            <p:nvPr/>
          </p:nvSpPr>
          <p:spPr>
            <a:xfrm flipH="false" flipV="false" rot="0">
              <a:off x="0" y="0"/>
              <a:ext cx="1128752" cy="406400"/>
            </a:xfrm>
            <a:custGeom>
              <a:avLst/>
              <a:gdLst/>
              <a:ahLst/>
              <a:cxnLst/>
              <a:rect r="r" b="b" t="t" l="l"/>
              <a:pathLst>
                <a:path h="406400" w="1128752">
                  <a:moveTo>
                    <a:pt x="925552" y="0"/>
                  </a:moveTo>
                  <a:cubicBezTo>
                    <a:pt x="1037776" y="0"/>
                    <a:pt x="1128752" y="90976"/>
                    <a:pt x="1128752" y="203200"/>
                  </a:cubicBezTo>
                  <a:cubicBezTo>
                    <a:pt x="1128752" y="315424"/>
                    <a:pt x="1037776" y="406400"/>
                    <a:pt x="925552" y="406400"/>
                  </a:cubicBezTo>
                  <a:lnTo>
                    <a:pt x="203200" y="406400"/>
                  </a:lnTo>
                  <a:cubicBezTo>
                    <a:pt x="90976" y="406400"/>
                    <a:pt x="0" y="315424"/>
                    <a:pt x="0" y="203200"/>
                  </a:cubicBezTo>
                  <a:cubicBezTo>
                    <a:pt x="0" y="90976"/>
                    <a:pt x="90976" y="0"/>
                    <a:pt x="203200" y="0"/>
                  </a:cubicBezTo>
                  <a:close/>
                </a:path>
              </a:pathLst>
            </a:custGeom>
            <a:solidFill>
              <a:srgbClr val="F2F1F1">
                <a:alpha val="80000"/>
              </a:srgbClr>
            </a:solidFill>
          </p:spPr>
        </p:sp>
        <p:sp>
          <p:nvSpPr>
            <p:cNvPr name="TextBox 33" id="33"/>
            <p:cNvSpPr txBox="true"/>
            <p:nvPr/>
          </p:nvSpPr>
          <p:spPr>
            <a:xfrm>
              <a:off x="0" y="-47625"/>
              <a:ext cx="1128752" cy="454025"/>
            </a:xfrm>
            <a:prstGeom prst="rect">
              <a:avLst/>
            </a:prstGeom>
          </p:spPr>
          <p:txBody>
            <a:bodyPr anchor="ctr" rtlCol="false" tIns="50800" lIns="50800" bIns="50800" rIns="50800"/>
            <a:lstStyle/>
            <a:p>
              <a:pPr algn="ctr">
                <a:lnSpc>
                  <a:spcPts val="3359"/>
                </a:lnSpc>
              </a:pPr>
            </a:p>
          </p:txBody>
        </p:sp>
      </p:grpSp>
      <p:sp>
        <p:nvSpPr>
          <p:cNvPr name="Freeform 34" id="34"/>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TextBox 35" id="35"/>
          <p:cNvSpPr txBox="true"/>
          <p:nvPr/>
        </p:nvSpPr>
        <p:spPr>
          <a:xfrm rot="0">
            <a:off x="5093752" y="4333876"/>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MERCI</a:t>
            </a:r>
          </a:p>
        </p:txBody>
      </p:sp>
      <p:sp>
        <p:nvSpPr>
          <p:cNvPr name="TextBox 36" id="36"/>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29</a:t>
            </a:r>
          </a:p>
        </p:txBody>
      </p:sp>
      <p:sp>
        <p:nvSpPr>
          <p:cNvPr name="TextBox 37" id="37"/>
          <p:cNvSpPr txBox="true"/>
          <p:nvPr/>
        </p:nvSpPr>
        <p:spPr>
          <a:xfrm rot="0">
            <a:off x="2862830" y="5403271"/>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DEMO SOLUTION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sp>
        <p:nvSpPr>
          <p:cNvPr name="TextBox 28" id="28"/>
          <p:cNvSpPr txBox="true"/>
          <p:nvPr/>
        </p:nvSpPr>
        <p:spPr>
          <a:xfrm rot="0">
            <a:off x="5633663" y="2858532"/>
            <a:ext cx="6688331" cy="809624"/>
          </a:xfrm>
          <a:prstGeom prst="rect">
            <a:avLst/>
          </a:prstGeom>
        </p:spPr>
        <p:txBody>
          <a:bodyPr anchor="t" rtlCol="false" tIns="0" lIns="0" bIns="0" rIns="0">
            <a:spAutoFit/>
          </a:bodyPr>
          <a:lstStyle/>
          <a:p>
            <a:pPr algn="l" marL="0" indent="0" lvl="0">
              <a:lnSpc>
                <a:spcPts val="6300"/>
              </a:lnSpc>
            </a:pPr>
            <a:r>
              <a:rPr lang="en-US" b="true" sz="4500" spc="225">
                <a:solidFill>
                  <a:srgbClr val="000000"/>
                </a:solidFill>
                <a:latin typeface="Helios Extended Bold"/>
                <a:ea typeface="Helios Extended Bold"/>
                <a:cs typeface="Helios Extended Bold"/>
                <a:sym typeface="Helios Extended Bold"/>
              </a:rPr>
              <a:t>PROBLÉMATIQUE!</a:t>
            </a:r>
          </a:p>
        </p:txBody>
      </p:sp>
      <p:sp>
        <p:nvSpPr>
          <p:cNvPr name="TextBox 29" id="29"/>
          <p:cNvSpPr txBox="true"/>
          <p:nvPr/>
        </p:nvSpPr>
        <p:spPr>
          <a:xfrm rot="0">
            <a:off x="4184805" y="4325043"/>
            <a:ext cx="9898303" cy="2312035"/>
          </a:xfrm>
          <a:prstGeom prst="rect">
            <a:avLst/>
          </a:prstGeom>
        </p:spPr>
        <p:txBody>
          <a:bodyPr anchor="t" rtlCol="false" tIns="0" lIns="0" bIns="0" rIns="0">
            <a:spAutoFit/>
          </a:bodyPr>
          <a:lstStyle/>
          <a:p>
            <a:pPr algn="just" marL="0" indent="0" lvl="0">
              <a:lnSpc>
                <a:spcPts val="3679"/>
              </a:lnSpc>
            </a:pPr>
            <a:r>
              <a:rPr lang="en-US" sz="2299" spc="229">
                <a:solidFill>
                  <a:srgbClr val="000000"/>
                </a:solidFill>
                <a:latin typeface="Lato"/>
                <a:ea typeface="Lato"/>
                <a:cs typeface="Lato"/>
                <a:sym typeface="Lato"/>
              </a:rPr>
              <a:t>comment peut-on concevoir et mettre en œuvre une solution intégrée alliant étude qualitative et modélisation quantitative pour améliorer la prévision des prix et de la volatilité, et ainsi fournir aux acteurs du marché des outils fiables pour la gestion des risques et l’optimisation de leurs stratégies ?</a:t>
            </a:r>
          </a:p>
        </p:txBody>
      </p:sp>
      <p:sp>
        <p:nvSpPr>
          <p:cNvPr name="TextBox 30" id="30"/>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3</a:t>
            </a:r>
          </a:p>
        </p:txBody>
      </p:sp>
      <p:grpSp>
        <p:nvGrpSpPr>
          <p:cNvPr name="Group 31" id="31"/>
          <p:cNvGrpSpPr/>
          <p:nvPr/>
        </p:nvGrpSpPr>
        <p:grpSpPr>
          <a:xfrm rot="0">
            <a:off x="1028700" y="9258300"/>
            <a:ext cx="248490" cy="24849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3" id="33"/>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4" id="34"/>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2529896" y="6359540"/>
            <a:ext cx="8713943" cy="737911"/>
          </a:xfrm>
          <a:custGeom>
            <a:avLst/>
            <a:gdLst/>
            <a:ahLst/>
            <a:cxnLst/>
            <a:rect r="r" b="b" t="t" l="l"/>
            <a:pathLst>
              <a:path h="737911" w="8713943">
                <a:moveTo>
                  <a:pt x="0" y="0"/>
                </a:moveTo>
                <a:lnTo>
                  <a:pt x="8713943" y="0"/>
                </a:lnTo>
                <a:lnTo>
                  <a:pt x="8713943" y="737911"/>
                </a:lnTo>
                <a:lnTo>
                  <a:pt x="0" y="737911"/>
                </a:lnTo>
                <a:lnTo>
                  <a:pt x="0" y="0"/>
                </a:lnTo>
                <a:close/>
              </a:path>
            </a:pathLst>
          </a:custGeom>
          <a:blipFill>
            <a:blip r:embed="rId3"/>
            <a:stretch>
              <a:fillRect l="0" t="0" r="0" b="-4804"/>
            </a:stretch>
          </a:blipFill>
        </p:spPr>
      </p:sp>
      <p:sp>
        <p:nvSpPr>
          <p:cNvPr name="Freeform 33" id="33"/>
          <p:cNvSpPr/>
          <p:nvPr/>
        </p:nvSpPr>
        <p:spPr>
          <a:xfrm flipH="false" flipV="false" rot="0">
            <a:off x="11390626" y="6359540"/>
            <a:ext cx="5241209" cy="502236"/>
          </a:xfrm>
          <a:custGeom>
            <a:avLst/>
            <a:gdLst/>
            <a:ahLst/>
            <a:cxnLst/>
            <a:rect r="r" b="b" t="t" l="l"/>
            <a:pathLst>
              <a:path h="502236" w="5241209">
                <a:moveTo>
                  <a:pt x="0" y="0"/>
                </a:moveTo>
                <a:lnTo>
                  <a:pt x="5241209" y="0"/>
                </a:lnTo>
                <a:lnTo>
                  <a:pt x="5241209" y="502235"/>
                </a:lnTo>
                <a:lnTo>
                  <a:pt x="0" y="502235"/>
                </a:lnTo>
                <a:lnTo>
                  <a:pt x="0" y="0"/>
                </a:lnTo>
                <a:close/>
              </a:path>
            </a:pathLst>
          </a:custGeom>
          <a:blipFill>
            <a:blip r:embed="rId3"/>
            <a:stretch>
              <a:fillRect l="0" t="0" r="-13158" b="-4804"/>
            </a:stretch>
          </a:blipFill>
        </p:spPr>
      </p:sp>
      <p:sp>
        <p:nvSpPr>
          <p:cNvPr name="TextBox 34" id="34"/>
          <p:cNvSpPr txBox="true"/>
          <p:nvPr/>
        </p:nvSpPr>
        <p:spPr>
          <a:xfrm rot="0">
            <a:off x="7158527" y="1792135"/>
            <a:ext cx="4232099"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OBJECTIFS</a:t>
            </a:r>
          </a:p>
        </p:txBody>
      </p:sp>
      <p:sp>
        <p:nvSpPr>
          <p:cNvPr name="TextBox 35" id="35"/>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4</a:t>
            </a:r>
          </a:p>
        </p:txBody>
      </p:sp>
      <p:grpSp>
        <p:nvGrpSpPr>
          <p:cNvPr name="Group 36" id="36"/>
          <p:cNvGrpSpPr/>
          <p:nvPr/>
        </p:nvGrpSpPr>
        <p:grpSpPr>
          <a:xfrm rot="0">
            <a:off x="2111450" y="3935259"/>
            <a:ext cx="4775418" cy="2024231"/>
            <a:chOff x="0" y="0"/>
            <a:chExt cx="6367223" cy="2698974"/>
          </a:xfrm>
        </p:grpSpPr>
        <p:sp>
          <p:nvSpPr>
            <p:cNvPr name="TextBox 37" id="37"/>
            <p:cNvSpPr txBox="true"/>
            <p:nvPr/>
          </p:nvSpPr>
          <p:spPr>
            <a:xfrm rot="0">
              <a:off x="0" y="-200025"/>
              <a:ext cx="6367223" cy="1821192"/>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01</a:t>
              </a:r>
            </a:p>
          </p:txBody>
        </p:sp>
        <p:sp>
          <p:nvSpPr>
            <p:cNvPr name="TextBox 38" id="38"/>
            <p:cNvSpPr txBox="true"/>
            <p:nvPr/>
          </p:nvSpPr>
          <p:spPr>
            <a:xfrm rot="0">
              <a:off x="0" y="1662442"/>
              <a:ext cx="6367223" cy="1036532"/>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COMPRENDRE LA DYNAMIQUE DU MARCHÉ</a:t>
              </a:r>
            </a:p>
          </p:txBody>
        </p:sp>
      </p:grpSp>
      <p:grpSp>
        <p:nvGrpSpPr>
          <p:cNvPr name="Group 39" id="39"/>
          <p:cNvGrpSpPr/>
          <p:nvPr/>
        </p:nvGrpSpPr>
        <p:grpSpPr>
          <a:xfrm rot="0">
            <a:off x="6886868" y="3935259"/>
            <a:ext cx="4775418" cy="2024231"/>
            <a:chOff x="0" y="0"/>
            <a:chExt cx="6367223" cy="2698974"/>
          </a:xfrm>
        </p:grpSpPr>
        <p:sp>
          <p:nvSpPr>
            <p:cNvPr name="TextBox 40" id="40"/>
            <p:cNvSpPr txBox="true"/>
            <p:nvPr/>
          </p:nvSpPr>
          <p:spPr>
            <a:xfrm rot="0">
              <a:off x="0" y="-200025"/>
              <a:ext cx="6367223" cy="1821192"/>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02</a:t>
              </a:r>
            </a:p>
          </p:txBody>
        </p:sp>
        <p:sp>
          <p:nvSpPr>
            <p:cNvPr name="TextBox 41" id="41"/>
            <p:cNvSpPr txBox="true"/>
            <p:nvPr/>
          </p:nvSpPr>
          <p:spPr>
            <a:xfrm rot="0">
              <a:off x="0" y="1662442"/>
              <a:ext cx="6367223" cy="1036532"/>
            </a:xfrm>
            <a:prstGeom prst="rect">
              <a:avLst/>
            </a:prstGeom>
          </p:spPr>
          <p:txBody>
            <a:bodyPr anchor="t" rtlCol="false" tIns="0" lIns="0" bIns="0" rIns="0">
              <a:spAutoFit/>
            </a:bodyPr>
            <a:lstStyle/>
            <a:p>
              <a:pPr algn="ctr">
                <a:lnSpc>
                  <a:spcPts val="3219"/>
                </a:lnSpc>
              </a:pPr>
              <a:r>
                <a:rPr lang="en-US" b="true" sz="2299" spc="229">
                  <a:solidFill>
                    <a:srgbClr val="4E6E81"/>
                  </a:solidFill>
                  <a:latin typeface="Heebo Bold"/>
                  <a:ea typeface="Heebo Bold"/>
                  <a:cs typeface="Heebo Bold"/>
                  <a:sym typeface="Heebo Bold"/>
                </a:rPr>
                <a:t>MODELISER LES PRIX</a:t>
              </a:r>
            </a:p>
            <a:p>
              <a:pPr algn="ctr" marL="0" indent="0" lvl="0">
                <a:lnSpc>
                  <a:spcPts val="3219"/>
                </a:lnSpc>
              </a:pPr>
              <a:r>
                <a:rPr lang="en-US" b="true" sz="2299" spc="229">
                  <a:solidFill>
                    <a:srgbClr val="4E6E81"/>
                  </a:solidFill>
                  <a:latin typeface="Heebo Bold"/>
                  <a:ea typeface="Heebo Bold"/>
                  <a:cs typeface="Heebo Bold"/>
                  <a:sym typeface="Heebo Bold"/>
                </a:rPr>
                <a:t>ET LA VOLATILITÉ</a:t>
              </a:r>
            </a:p>
          </p:txBody>
        </p:sp>
      </p:grpSp>
      <p:grpSp>
        <p:nvGrpSpPr>
          <p:cNvPr name="Group 42" id="42"/>
          <p:cNvGrpSpPr/>
          <p:nvPr/>
        </p:nvGrpSpPr>
        <p:grpSpPr>
          <a:xfrm rot="0">
            <a:off x="11662285" y="3935259"/>
            <a:ext cx="4775418" cy="2424281"/>
            <a:chOff x="0" y="0"/>
            <a:chExt cx="6367223" cy="3232374"/>
          </a:xfrm>
        </p:grpSpPr>
        <p:sp>
          <p:nvSpPr>
            <p:cNvPr name="TextBox 43" id="43"/>
            <p:cNvSpPr txBox="true"/>
            <p:nvPr/>
          </p:nvSpPr>
          <p:spPr>
            <a:xfrm rot="0">
              <a:off x="0" y="1662442"/>
              <a:ext cx="6367223" cy="1569932"/>
            </a:xfrm>
            <a:prstGeom prst="rect">
              <a:avLst/>
            </a:prstGeom>
          </p:spPr>
          <p:txBody>
            <a:bodyPr anchor="t" rtlCol="false" tIns="0" lIns="0" bIns="0" rIns="0">
              <a:spAutoFit/>
            </a:bodyPr>
            <a:lstStyle/>
            <a:p>
              <a:pPr algn="ctr" marL="0" indent="0" lvl="0">
                <a:lnSpc>
                  <a:spcPts val="3219"/>
                </a:lnSpc>
              </a:pPr>
              <a:r>
                <a:rPr lang="en-US" b="true" sz="2299" spc="229">
                  <a:solidFill>
                    <a:srgbClr val="4E6E81"/>
                  </a:solidFill>
                  <a:latin typeface="Heebo Bold"/>
                  <a:ea typeface="Heebo Bold"/>
                  <a:cs typeface="Heebo Bold"/>
                  <a:sym typeface="Heebo Bold"/>
                </a:rPr>
                <a:t>OUTILS DE GESTION DE RISQUE ET D’OPTIMISATION DE STRATÉGIE</a:t>
              </a:r>
            </a:p>
          </p:txBody>
        </p:sp>
        <p:sp>
          <p:nvSpPr>
            <p:cNvPr name="TextBox 44" id="44"/>
            <p:cNvSpPr txBox="true"/>
            <p:nvPr/>
          </p:nvSpPr>
          <p:spPr>
            <a:xfrm rot="0">
              <a:off x="0" y="-200025"/>
              <a:ext cx="6367223" cy="1821192"/>
            </a:xfrm>
            <a:prstGeom prst="rect">
              <a:avLst/>
            </a:prstGeom>
          </p:spPr>
          <p:txBody>
            <a:bodyPr anchor="t" rtlCol="false" tIns="0" lIns="0" bIns="0" rIns="0">
              <a:spAutoFit/>
            </a:bodyPr>
            <a:lstStyle/>
            <a:p>
              <a:pPr algn="ctr" marL="0" indent="0" lvl="0">
                <a:lnSpc>
                  <a:spcPts val="11200"/>
                </a:lnSpc>
              </a:pPr>
              <a:r>
                <a:rPr lang="en-US" b="true" sz="8000" spc="400">
                  <a:solidFill>
                    <a:srgbClr val="A79E9C"/>
                  </a:solidFill>
                  <a:latin typeface="Helios Extended Bold"/>
                  <a:ea typeface="Helios Extended Bold"/>
                  <a:cs typeface="Helios Extended Bold"/>
                  <a:sym typeface="Helios Extended Bold"/>
                </a:rPr>
                <a:t>03</a:t>
              </a:r>
            </a:p>
          </p:txBody>
        </p:sp>
      </p:grpSp>
      <p:sp>
        <p:nvSpPr>
          <p:cNvPr name="TextBox 45" id="45"/>
          <p:cNvSpPr txBox="true"/>
          <p:nvPr/>
        </p:nvSpPr>
        <p:spPr>
          <a:xfrm rot="0">
            <a:off x="6089863" y="7261211"/>
            <a:ext cx="1594009" cy="396240"/>
          </a:xfrm>
          <a:prstGeom prst="rect">
            <a:avLst/>
          </a:prstGeom>
        </p:spPr>
        <p:txBody>
          <a:bodyPr anchor="t" rtlCol="false" tIns="0" lIns="0" bIns="0" rIns="0">
            <a:spAutoFit/>
          </a:bodyPr>
          <a:lstStyle/>
          <a:p>
            <a:pPr algn="ctr">
              <a:lnSpc>
                <a:spcPts val="3359"/>
              </a:lnSpc>
            </a:pPr>
            <a:r>
              <a:rPr lang="en-US" sz="2400" b="true">
                <a:solidFill>
                  <a:srgbClr val="000000"/>
                </a:solidFill>
                <a:latin typeface="Open Sans Bold"/>
                <a:ea typeface="Open Sans Bold"/>
                <a:cs typeface="Open Sans Bold"/>
                <a:sym typeface="Open Sans Bold"/>
              </a:rPr>
              <a:t>Recherche</a:t>
            </a:r>
          </a:p>
        </p:txBody>
      </p:sp>
      <p:sp>
        <p:nvSpPr>
          <p:cNvPr name="TextBox 46" id="46"/>
          <p:cNvSpPr txBox="true"/>
          <p:nvPr/>
        </p:nvSpPr>
        <p:spPr>
          <a:xfrm rot="0">
            <a:off x="11770810" y="7261211"/>
            <a:ext cx="4666893" cy="396240"/>
          </a:xfrm>
          <a:prstGeom prst="rect">
            <a:avLst/>
          </a:prstGeom>
        </p:spPr>
        <p:txBody>
          <a:bodyPr anchor="t" rtlCol="false" tIns="0" lIns="0" bIns="0" rIns="0">
            <a:spAutoFit/>
          </a:bodyPr>
          <a:lstStyle/>
          <a:p>
            <a:pPr algn="ctr">
              <a:lnSpc>
                <a:spcPts val="3359"/>
              </a:lnSpc>
            </a:pPr>
            <a:r>
              <a:rPr lang="en-US" sz="2400" b="true">
                <a:solidFill>
                  <a:srgbClr val="000000"/>
                </a:solidFill>
                <a:latin typeface="Open Sans Bold"/>
                <a:ea typeface="Open Sans Bold"/>
                <a:cs typeface="Open Sans Bold"/>
                <a:sym typeface="Open Sans Bold"/>
              </a:rPr>
              <a:t>Conception et implémentation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9736582" y="3848044"/>
            <a:ext cx="5210805" cy="3794043"/>
          </a:xfrm>
          <a:custGeom>
            <a:avLst/>
            <a:gdLst/>
            <a:ahLst/>
            <a:cxnLst/>
            <a:rect r="r" b="b" t="t" l="l"/>
            <a:pathLst>
              <a:path h="3794043" w="5210805">
                <a:moveTo>
                  <a:pt x="0" y="0"/>
                </a:moveTo>
                <a:lnTo>
                  <a:pt x="5210806" y="0"/>
                </a:lnTo>
                <a:lnTo>
                  <a:pt x="5210806" y="3794043"/>
                </a:lnTo>
                <a:lnTo>
                  <a:pt x="0" y="3794043"/>
                </a:lnTo>
                <a:lnTo>
                  <a:pt x="0" y="0"/>
                </a:lnTo>
                <a:close/>
              </a:path>
            </a:pathLst>
          </a:custGeom>
          <a:blipFill>
            <a:blip r:embed="rId3"/>
            <a:stretch>
              <a:fillRect l="0" t="0" r="0" b="0"/>
            </a:stretch>
          </a:blipFill>
        </p:spPr>
      </p:sp>
      <p:sp>
        <p:nvSpPr>
          <p:cNvPr name="Freeform 33" id="33"/>
          <p:cNvSpPr/>
          <p:nvPr/>
        </p:nvSpPr>
        <p:spPr>
          <a:xfrm flipH="false" flipV="false" rot="0">
            <a:off x="2655340" y="3306654"/>
            <a:ext cx="4876824" cy="4876824"/>
          </a:xfrm>
          <a:custGeom>
            <a:avLst/>
            <a:gdLst/>
            <a:ahLst/>
            <a:cxnLst/>
            <a:rect r="r" b="b" t="t" l="l"/>
            <a:pathLst>
              <a:path h="4876824" w="4876824">
                <a:moveTo>
                  <a:pt x="0" y="0"/>
                </a:moveTo>
                <a:lnTo>
                  <a:pt x="4876824" y="0"/>
                </a:lnTo>
                <a:lnTo>
                  <a:pt x="4876824" y="4876824"/>
                </a:lnTo>
                <a:lnTo>
                  <a:pt x="0" y="4876824"/>
                </a:lnTo>
                <a:lnTo>
                  <a:pt x="0" y="0"/>
                </a:lnTo>
                <a:close/>
              </a:path>
            </a:pathLst>
          </a:custGeom>
          <a:blipFill>
            <a:blip r:embed="rId4"/>
            <a:stretch>
              <a:fillRect l="0" t="0" r="0" b="0"/>
            </a:stretch>
          </a:blipFill>
        </p:spPr>
      </p:sp>
      <p:sp>
        <p:nvSpPr>
          <p:cNvPr name="TextBox 34" id="34"/>
          <p:cNvSpPr txBox="true"/>
          <p:nvPr/>
        </p:nvSpPr>
        <p:spPr>
          <a:xfrm rot="0">
            <a:off x="3982803" y="1762424"/>
            <a:ext cx="10322394"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MÉTHODOLOGIE HYBRIDE</a:t>
            </a:r>
          </a:p>
        </p:txBody>
      </p:sp>
      <p:sp>
        <p:nvSpPr>
          <p:cNvPr name="TextBox 35" id="35"/>
          <p:cNvSpPr txBox="true"/>
          <p:nvPr/>
        </p:nvSpPr>
        <p:spPr>
          <a:xfrm rot="0">
            <a:off x="2370967" y="8145378"/>
            <a:ext cx="5161197"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1</a:t>
            </a:r>
          </a:p>
        </p:txBody>
      </p:sp>
      <p:sp>
        <p:nvSpPr>
          <p:cNvPr name="TextBox 36" id="36"/>
          <p:cNvSpPr txBox="true"/>
          <p:nvPr/>
        </p:nvSpPr>
        <p:spPr>
          <a:xfrm rot="0">
            <a:off x="9736582" y="8145378"/>
            <a:ext cx="5161197"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2</a:t>
            </a:r>
          </a:p>
        </p:txBody>
      </p:sp>
      <p:sp>
        <p:nvSpPr>
          <p:cNvPr name="TextBox 37" id="37"/>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5</a:t>
            </a:r>
          </a:p>
        </p:txBody>
      </p:sp>
      <p:sp>
        <p:nvSpPr>
          <p:cNvPr name="TextBox 38" id="38"/>
          <p:cNvSpPr txBox="true"/>
          <p:nvPr/>
        </p:nvSpPr>
        <p:spPr>
          <a:xfrm rot="0">
            <a:off x="4771249" y="2575134"/>
            <a:ext cx="8745501" cy="641985"/>
          </a:xfrm>
          <a:prstGeom prst="rect">
            <a:avLst/>
          </a:prstGeom>
        </p:spPr>
        <p:txBody>
          <a:bodyPr anchor="t" rtlCol="false" tIns="0" lIns="0" bIns="0" rIns="0">
            <a:spAutoFit/>
          </a:bodyPr>
          <a:lstStyle/>
          <a:p>
            <a:pPr algn="ctr" marL="0" indent="0" lvl="0">
              <a:lnSpc>
                <a:spcPts val="5040"/>
              </a:lnSpc>
            </a:pPr>
            <a:r>
              <a:rPr lang="en-US" b="true" sz="3600" spc="179">
                <a:solidFill>
                  <a:srgbClr val="F90000"/>
                </a:solidFill>
                <a:latin typeface="Helios Extended Bold"/>
                <a:ea typeface="Helios Extended Bold"/>
                <a:cs typeface="Helios Extended Bold"/>
                <a:sym typeface="Helios Extended Bold"/>
              </a:rPr>
              <a:t>TDSP-FINTSB</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3689721" y="3670854"/>
            <a:ext cx="11301259" cy="4548757"/>
          </a:xfrm>
          <a:custGeom>
            <a:avLst/>
            <a:gdLst/>
            <a:ahLst/>
            <a:cxnLst/>
            <a:rect r="r" b="b" t="t" l="l"/>
            <a:pathLst>
              <a:path h="4548757" w="11301259">
                <a:moveTo>
                  <a:pt x="0" y="0"/>
                </a:moveTo>
                <a:lnTo>
                  <a:pt x="11301259" y="0"/>
                </a:lnTo>
                <a:lnTo>
                  <a:pt x="11301259" y="4548757"/>
                </a:lnTo>
                <a:lnTo>
                  <a:pt x="0" y="4548757"/>
                </a:lnTo>
                <a:lnTo>
                  <a:pt x="0" y="0"/>
                </a:lnTo>
                <a:close/>
              </a:path>
            </a:pathLst>
          </a:custGeom>
          <a:blipFill>
            <a:blip r:embed="rId3"/>
            <a:stretch>
              <a:fillRect l="0" t="0" r="0" b="0"/>
            </a:stretch>
          </a:blipFill>
        </p:spPr>
      </p:sp>
      <p:sp>
        <p:nvSpPr>
          <p:cNvPr name="TextBox 33" id="33"/>
          <p:cNvSpPr txBox="true"/>
          <p:nvPr/>
        </p:nvSpPr>
        <p:spPr>
          <a:xfrm rot="0">
            <a:off x="3982803" y="1385661"/>
            <a:ext cx="10322394"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ORGANISME D’ACCEUIL</a:t>
            </a:r>
          </a:p>
        </p:txBody>
      </p:sp>
      <p:sp>
        <p:nvSpPr>
          <p:cNvPr name="TextBox 34" id="34"/>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6</a:t>
            </a:r>
          </a:p>
        </p:txBody>
      </p:sp>
      <p:sp>
        <p:nvSpPr>
          <p:cNvPr name="TextBox 35" id="35"/>
          <p:cNvSpPr txBox="true"/>
          <p:nvPr/>
        </p:nvSpPr>
        <p:spPr>
          <a:xfrm rot="0">
            <a:off x="4771249" y="2198370"/>
            <a:ext cx="8745501" cy="641985"/>
          </a:xfrm>
          <a:prstGeom prst="rect">
            <a:avLst/>
          </a:prstGeom>
        </p:spPr>
        <p:txBody>
          <a:bodyPr anchor="t" rtlCol="false" tIns="0" lIns="0" bIns="0" rIns="0">
            <a:spAutoFit/>
          </a:bodyPr>
          <a:lstStyle/>
          <a:p>
            <a:pPr algn="ctr" marL="0" indent="0" lvl="0">
              <a:lnSpc>
                <a:spcPts val="5040"/>
              </a:lnSpc>
            </a:pPr>
            <a:r>
              <a:rPr lang="en-US" b="true" sz="3600" spc="179">
                <a:solidFill>
                  <a:srgbClr val="F90000"/>
                </a:solidFill>
                <a:latin typeface="Helios Extended Bold"/>
                <a:ea typeface="Helios Extended Bold"/>
                <a:cs typeface="Helios Extended Bold"/>
                <a:sym typeface="Helios Extended Bold"/>
              </a:rPr>
              <a:t>ESPRIT-TECH(MMSN)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grpSp>
        <p:nvGrpSpPr>
          <p:cNvPr name="Group 32" id="32"/>
          <p:cNvGrpSpPr/>
          <p:nvPr/>
        </p:nvGrpSpPr>
        <p:grpSpPr>
          <a:xfrm rot="0">
            <a:off x="1028700" y="4048785"/>
            <a:ext cx="4772858" cy="3385680"/>
            <a:chOff x="0" y="0"/>
            <a:chExt cx="6363811" cy="4514239"/>
          </a:xfrm>
        </p:grpSpPr>
        <p:sp>
          <p:nvSpPr>
            <p:cNvPr name="Freeform 33" id="33"/>
            <p:cNvSpPr/>
            <p:nvPr/>
          </p:nvSpPr>
          <p:spPr>
            <a:xfrm flipH="false" flipV="false" rot="0">
              <a:off x="286956" y="1049020"/>
              <a:ext cx="5789899" cy="1925979"/>
            </a:xfrm>
            <a:custGeom>
              <a:avLst/>
              <a:gdLst/>
              <a:ahLst/>
              <a:cxnLst/>
              <a:rect r="r" b="b" t="t" l="l"/>
              <a:pathLst>
                <a:path h="1925979" w="5789899">
                  <a:moveTo>
                    <a:pt x="0" y="0"/>
                  </a:moveTo>
                  <a:lnTo>
                    <a:pt x="5789899" y="0"/>
                  </a:lnTo>
                  <a:lnTo>
                    <a:pt x="5789899" y="1925979"/>
                  </a:lnTo>
                  <a:lnTo>
                    <a:pt x="0" y="1925979"/>
                  </a:lnTo>
                  <a:lnTo>
                    <a:pt x="0" y="0"/>
                  </a:lnTo>
                  <a:close/>
                </a:path>
              </a:pathLst>
            </a:custGeom>
            <a:blipFill>
              <a:blip r:embed="rId3"/>
              <a:stretch>
                <a:fillRect l="0" t="0" r="0" b="0"/>
              </a:stretch>
            </a:blipFill>
          </p:spPr>
        </p:sp>
        <p:sp>
          <p:nvSpPr>
            <p:cNvPr name="TextBox 34" id="34"/>
            <p:cNvSpPr txBox="true"/>
            <p:nvPr/>
          </p:nvSpPr>
          <p:spPr>
            <a:xfrm rot="0">
              <a:off x="752396" y="-47625"/>
              <a:ext cx="4859020" cy="108394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ea typeface="Lato"/>
                  <a:cs typeface="Lato"/>
                  <a:sym typeface="Lato"/>
                </a:rPr>
                <a:t>Jeu de données(Kaggle)</a:t>
              </a:r>
            </a:p>
          </p:txBody>
        </p:sp>
        <p:sp>
          <p:nvSpPr>
            <p:cNvPr name="TextBox 35" id="35"/>
            <p:cNvSpPr txBox="true"/>
            <p:nvPr/>
          </p:nvSpPr>
          <p:spPr>
            <a:xfrm rot="0">
              <a:off x="0" y="2940074"/>
              <a:ext cx="6363811" cy="108394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ea typeface="Lato"/>
                  <a:cs typeface="Lato"/>
                  <a:sym typeface="Lato"/>
                </a:rPr>
                <a:t>17 Juillet 2010 - 6 Avril 2025</a:t>
              </a:r>
            </a:p>
          </p:txBody>
        </p:sp>
        <p:sp>
          <p:nvSpPr>
            <p:cNvPr name="TextBox 36" id="36"/>
            <p:cNvSpPr txBox="true"/>
            <p:nvPr/>
          </p:nvSpPr>
          <p:spPr>
            <a:xfrm rot="0">
              <a:off x="962025" y="3989094"/>
              <a:ext cx="4439761" cy="525145"/>
            </a:xfrm>
            <a:prstGeom prst="rect">
              <a:avLst/>
            </a:prstGeom>
          </p:spPr>
          <p:txBody>
            <a:bodyPr anchor="t" rtlCol="false" tIns="0" lIns="0" bIns="0" rIns="0">
              <a:spAutoFit/>
            </a:bodyPr>
            <a:lstStyle/>
            <a:p>
              <a:pPr algn="ctr">
                <a:lnSpc>
                  <a:spcPts val="3359"/>
                </a:lnSpc>
                <a:spcBef>
                  <a:spcPct val="0"/>
                </a:spcBef>
              </a:pPr>
              <a:r>
                <a:rPr lang="en-US" sz="2399" spc="239">
                  <a:solidFill>
                    <a:srgbClr val="000000"/>
                  </a:solidFill>
                  <a:latin typeface="Lato"/>
                  <a:ea typeface="Lato"/>
                  <a:cs typeface="Lato"/>
                  <a:sym typeface="Lato"/>
                </a:rPr>
                <a:t>open-close-high-low</a:t>
              </a:r>
            </a:p>
          </p:txBody>
        </p:sp>
      </p:grpSp>
      <p:sp>
        <p:nvSpPr>
          <p:cNvPr name="Freeform 37" id="37"/>
          <p:cNvSpPr/>
          <p:nvPr/>
        </p:nvSpPr>
        <p:spPr>
          <a:xfrm flipH="false" flipV="false" rot="0">
            <a:off x="6572635" y="3120717"/>
            <a:ext cx="4894959" cy="3026117"/>
          </a:xfrm>
          <a:custGeom>
            <a:avLst/>
            <a:gdLst/>
            <a:ahLst/>
            <a:cxnLst/>
            <a:rect r="r" b="b" t="t" l="l"/>
            <a:pathLst>
              <a:path h="3026117" w="4894959">
                <a:moveTo>
                  <a:pt x="0" y="0"/>
                </a:moveTo>
                <a:lnTo>
                  <a:pt x="4894959" y="0"/>
                </a:lnTo>
                <a:lnTo>
                  <a:pt x="4894959" y="3026117"/>
                </a:lnTo>
                <a:lnTo>
                  <a:pt x="0" y="3026117"/>
                </a:lnTo>
                <a:lnTo>
                  <a:pt x="0" y="0"/>
                </a:lnTo>
                <a:close/>
              </a:path>
            </a:pathLst>
          </a:custGeom>
          <a:blipFill>
            <a:blip r:embed="rId4"/>
            <a:stretch>
              <a:fillRect l="0" t="0" r="0" b="0"/>
            </a:stretch>
          </a:blipFill>
        </p:spPr>
      </p:sp>
      <p:sp>
        <p:nvSpPr>
          <p:cNvPr name="Freeform 38" id="38"/>
          <p:cNvSpPr/>
          <p:nvPr/>
        </p:nvSpPr>
        <p:spPr>
          <a:xfrm flipH="false" flipV="false" rot="0">
            <a:off x="11735578" y="3120717"/>
            <a:ext cx="4473695" cy="2765687"/>
          </a:xfrm>
          <a:custGeom>
            <a:avLst/>
            <a:gdLst/>
            <a:ahLst/>
            <a:cxnLst/>
            <a:rect r="r" b="b" t="t" l="l"/>
            <a:pathLst>
              <a:path h="2765687" w="4473695">
                <a:moveTo>
                  <a:pt x="0" y="0"/>
                </a:moveTo>
                <a:lnTo>
                  <a:pt x="4473694" y="0"/>
                </a:lnTo>
                <a:lnTo>
                  <a:pt x="4473694" y="2765687"/>
                </a:lnTo>
                <a:lnTo>
                  <a:pt x="0" y="2765687"/>
                </a:lnTo>
                <a:lnTo>
                  <a:pt x="0" y="0"/>
                </a:lnTo>
                <a:close/>
              </a:path>
            </a:pathLst>
          </a:custGeom>
          <a:blipFill>
            <a:blip r:embed="rId5"/>
            <a:stretch>
              <a:fillRect l="0" t="0" r="0" b="0"/>
            </a:stretch>
          </a:blipFill>
        </p:spPr>
      </p:sp>
      <p:sp>
        <p:nvSpPr>
          <p:cNvPr name="Freeform 39" id="39"/>
          <p:cNvSpPr/>
          <p:nvPr/>
        </p:nvSpPr>
        <p:spPr>
          <a:xfrm flipH="false" flipV="false" rot="0">
            <a:off x="6482455" y="5943328"/>
            <a:ext cx="5075320" cy="3137618"/>
          </a:xfrm>
          <a:custGeom>
            <a:avLst/>
            <a:gdLst/>
            <a:ahLst/>
            <a:cxnLst/>
            <a:rect r="r" b="b" t="t" l="l"/>
            <a:pathLst>
              <a:path h="3137618" w="5075320">
                <a:moveTo>
                  <a:pt x="0" y="0"/>
                </a:moveTo>
                <a:lnTo>
                  <a:pt x="5075320" y="0"/>
                </a:lnTo>
                <a:lnTo>
                  <a:pt x="5075320" y="3137618"/>
                </a:lnTo>
                <a:lnTo>
                  <a:pt x="0" y="3137618"/>
                </a:lnTo>
                <a:lnTo>
                  <a:pt x="0" y="0"/>
                </a:lnTo>
                <a:close/>
              </a:path>
            </a:pathLst>
          </a:custGeom>
          <a:blipFill>
            <a:blip r:embed="rId6"/>
            <a:stretch>
              <a:fillRect l="0" t="0" r="0" b="0"/>
            </a:stretch>
          </a:blipFill>
        </p:spPr>
      </p:sp>
      <p:sp>
        <p:nvSpPr>
          <p:cNvPr name="Freeform 40" id="40"/>
          <p:cNvSpPr/>
          <p:nvPr/>
        </p:nvSpPr>
        <p:spPr>
          <a:xfrm flipH="false" flipV="false" rot="0">
            <a:off x="12234050" y="6482663"/>
            <a:ext cx="4414072" cy="2363862"/>
          </a:xfrm>
          <a:custGeom>
            <a:avLst/>
            <a:gdLst/>
            <a:ahLst/>
            <a:cxnLst/>
            <a:rect r="r" b="b" t="t" l="l"/>
            <a:pathLst>
              <a:path h="2363862" w="4414072">
                <a:moveTo>
                  <a:pt x="0" y="0"/>
                </a:moveTo>
                <a:lnTo>
                  <a:pt x="4414072" y="0"/>
                </a:lnTo>
                <a:lnTo>
                  <a:pt x="4414072" y="2363862"/>
                </a:lnTo>
                <a:lnTo>
                  <a:pt x="0" y="2363862"/>
                </a:lnTo>
                <a:lnTo>
                  <a:pt x="0" y="0"/>
                </a:lnTo>
                <a:close/>
              </a:path>
            </a:pathLst>
          </a:custGeom>
          <a:blipFill>
            <a:blip r:embed="rId7"/>
            <a:stretch>
              <a:fillRect l="0" t="0" r="0" b="0"/>
            </a:stretch>
          </a:blipFill>
        </p:spPr>
      </p:sp>
      <p:sp>
        <p:nvSpPr>
          <p:cNvPr name="AutoShape 41" id="41"/>
          <p:cNvSpPr/>
          <p:nvPr/>
        </p:nvSpPr>
        <p:spPr>
          <a:xfrm>
            <a:off x="6070746" y="3684014"/>
            <a:ext cx="0" cy="5396932"/>
          </a:xfrm>
          <a:prstGeom prst="line">
            <a:avLst/>
          </a:prstGeom>
          <a:ln cap="flat" w="38100">
            <a:solidFill>
              <a:srgbClr val="D9D9D9"/>
            </a:solidFill>
            <a:prstDash val="lgDash"/>
            <a:headEnd type="none" len="sm" w="sm"/>
            <a:tailEnd type="none" len="sm" w="sm"/>
          </a:ln>
        </p:spPr>
      </p:sp>
      <p:sp>
        <p:nvSpPr>
          <p:cNvPr name="Freeform 42" id="42"/>
          <p:cNvSpPr/>
          <p:nvPr/>
        </p:nvSpPr>
        <p:spPr>
          <a:xfrm flipH="false" flipV="false" rot="0">
            <a:off x="5221024" y="4633776"/>
            <a:ext cx="580534" cy="580534"/>
          </a:xfrm>
          <a:custGeom>
            <a:avLst/>
            <a:gdLst/>
            <a:ahLst/>
            <a:cxnLst/>
            <a:rect r="r" b="b" t="t" l="l"/>
            <a:pathLst>
              <a:path h="580534" w="580534">
                <a:moveTo>
                  <a:pt x="0" y="0"/>
                </a:moveTo>
                <a:lnTo>
                  <a:pt x="580534" y="0"/>
                </a:lnTo>
                <a:lnTo>
                  <a:pt x="580534" y="580534"/>
                </a:lnTo>
                <a:lnTo>
                  <a:pt x="0" y="580534"/>
                </a:lnTo>
                <a:lnTo>
                  <a:pt x="0" y="0"/>
                </a:lnTo>
                <a:close/>
              </a:path>
            </a:pathLst>
          </a:custGeom>
          <a:blipFill>
            <a:blip r:embed="rId8"/>
            <a:stretch>
              <a:fillRect l="0" t="0" r="0" b="0"/>
            </a:stretch>
          </a:blipFill>
        </p:spPr>
      </p:sp>
      <p:sp>
        <p:nvSpPr>
          <p:cNvPr name="TextBox 43" id="43"/>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ÉTUDE DESCRIPTIVE</a:t>
            </a:r>
          </a:p>
        </p:txBody>
      </p:sp>
      <p:sp>
        <p:nvSpPr>
          <p:cNvPr name="TextBox 44" id="44"/>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7</a:t>
            </a:r>
          </a:p>
        </p:txBody>
      </p:sp>
      <p:sp>
        <p:nvSpPr>
          <p:cNvPr name="TextBox 45" id="45"/>
          <p:cNvSpPr txBox="true"/>
          <p:nvPr/>
        </p:nvSpPr>
        <p:spPr>
          <a:xfrm rot="0">
            <a:off x="2873727" y="2186617"/>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Analyse univariée</a:t>
            </a:r>
          </a:p>
        </p:txBody>
      </p:sp>
      <p:sp>
        <p:nvSpPr>
          <p:cNvPr name="TextBox 46" id="46"/>
          <p:cNvSpPr txBox="true"/>
          <p:nvPr/>
        </p:nvSpPr>
        <p:spPr>
          <a:xfrm rot="0">
            <a:off x="7331475" y="5848304"/>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3</a:t>
            </a:r>
          </a:p>
        </p:txBody>
      </p:sp>
      <p:sp>
        <p:nvSpPr>
          <p:cNvPr name="TextBox 47" id="47"/>
          <p:cNvSpPr txBox="true"/>
          <p:nvPr/>
        </p:nvSpPr>
        <p:spPr>
          <a:xfrm rot="0">
            <a:off x="12329300" y="5848304"/>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4</a:t>
            </a:r>
          </a:p>
        </p:txBody>
      </p:sp>
      <p:sp>
        <p:nvSpPr>
          <p:cNvPr name="TextBox 48" id="48"/>
          <p:cNvSpPr txBox="true"/>
          <p:nvPr/>
        </p:nvSpPr>
        <p:spPr>
          <a:xfrm rot="0">
            <a:off x="7331475" y="9001545"/>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5</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9385608" y="2650203"/>
            <a:ext cx="5436965" cy="2681388"/>
          </a:xfrm>
          <a:custGeom>
            <a:avLst/>
            <a:gdLst/>
            <a:ahLst/>
            <a:cxnLst/>
            <a:rect r="r" b="b" t="t" l="l"/>
            <a:pathLst>
              <a:path h="2681388" w="5436965">
                <a:moveTo>
                  <a:pt x="0" y="0"/>
                </a:moveTo>
                <a:lnTo>
                  <a:pt x="5436964" y="0"/>
                </a:lnTo>
                <a:lnTo>
                  <a:pt x="5436964" y="2681388"/>
                </a:lnTo>
                <a:lnTo>
                  <a:pt x="0" y="2681388"/>
                </a:lnTo>
                <a:lnTo>
                  <a:pt x="0" y="0"/>
                </a:lnTo>
                <a:close/>
              </a:path>
            </a:pathLst>
          </a:custGeom>
          <a:blipFill>
            <a:blip r:embed="rId3"/>
            <a:stretch>
              <a:fillRect l="0" t="0" r="0" b="0"/>
            </a:stretch>
          </a:blipFill>
        </p:spPr>
      </p:sp>
      <p:sp>
        <p:nvSpPr>
          <p:cNvPr name="Freeform 33" id="33"/>
          <p:cNvSpPr/>
          <p:nvPr/>
        </p:nvSpPr>
        <p:spPr>
          <a:xfrm flipH="false" flipV="false" rot="0">
            <a:off x="3583523" y="2564478"/>
            <a:ext cx="4832858" cy="2681388"/>
          </a:xfrm>
          <a:custGeom>
            <a:avLst/>
            <a:gdLst/>
            <a:ahLst/>
            <a:cxnLst/>
            <a:rect r="r" b="b" t="t" l="l"/>
            <a:pathLst>
              <a:path h="2681388" w="4832858">
                <a:moveTo>
                  <a:pt x="0" y="0"/>
                </a:moveTo>
                <a:lnTo>
                  <a:pt x="4832858" y="0"/>
                </a:lnTo>
                <a:lnTo>
                  <a:pt x="4832858" y="2681388"/>
                </a:lnTo>
                <a:lnTo>
                  <a:pt x="0" y="2681388"/>
                </a:lnTo>
                <a:lnTo>
                  <a:pt x="0" y="0"/>
                </a:lnTo>
                <a:close/>
              </a:path>
            </a:pathLst>
          </a:custGeom>
          <a:blipFill>
            <a:blip r:embed="rId4"/>
            <a:stretch>
              <a:fillRect l="0" t="0" r="0" b="0"/>
            </a:stretch>
          </a:blipFill>
        </p:spPr>
      </p:sp>
      <p:sp>
        <p:nvSpPr>
          <p:cNvPr name="Freeform 34" id="34"/>
          <p:cNvSpPr/>
          <p:nvPr/>
        </p:nvSpPr>
        <p:spPr>
          <a:xfrm flipH="false" flipV="false" rot="0">
            <a:off x="3527540" y="6113896"/>
            <a:ext cx="4888841" cy="2368451"/>
          </a:xfrm>
          <a:custGeom>
            <a:avLst/>
            <a:gdLst/>
            <a:ahLst/>
            <a:cxnLst/>
            <a:rect r="r" b="b" t="t" l="l"/>
            <a:pathLst>
              <a:path h="2368451" w="4888841">
                <a:moveTo>
                  <a:pt x="0" y="0"/>
                </a:moveTo>
                <a:lnTo>
                  <a:pt x="4888841" y="0"/>
                </a:lnTo>
                <a:lnTo>
                  <a:pt x="4888841" y="2368451"/>
                </a:lnTo>
                <a:lnTo>
                  <a:pt x="0" y="2368451"/>
                </a:lnTo>
                <a:lnTo>
                  <a:pt x="0" y="0"/>
                </a:lnTo>
                <a:close/>
              </a:path>
            </a:pathLst>
          </a:custGeom>
          <a:blipFill>
            <a:blip r:embed="rId5"/>
            <a:stretch>
              <a:fillRect l="0" t="0" r="0" b="0"/>
            </a:stretch>
          </a:blipFill>
        </p:spPr>
      </p:sp>
      <p:sp>
        <p:nvSpPr>
          <p:cNvPr name="Freeform 35" id="35"/>
          <p:cNvSpPr/>
          <p:nvPr/>
        </p:nvSpPr>
        <p:spPr>
          <a:xfrm flipH="false" flipV="false" rot="0">
            <a:off x="9736582" y="5674490"/>
            <a:ext cx="5208174" cy="2921659"/>
          </a:xfrm>
          <a:custGeom>
            <a:avLst/>
            <a:gdLst/>
            <a:ahLst/>
            <a:cxnLst/>
            <a:rect r="r" b="b" t="t" l="l"/>
            <a:pathLst>
              <a:path h="2921659" w="5208174">
                <a:moveTo>
                  <a:pt x="0" y="0"/>
                </a:moveTo>
                <a:lnTo>
                  <a:pt x="5208174" y="0"/>
                </a:lnTo>
                <a:lnTo>
                  <a:pt x="5208174" y="2921659"/>
                </a:lnTo>
                <a:lnTo>
                  <a:pt x="0" y="2921659"/>
                </a:lnTo>
                <a:lnTo>
                  <a:pt x="0" y="0"/>
                </a:lnTo>
                <a:close/>
              </a:path>
            </a:pathLst>
          </a:custGeom>
          <a:blipFill>
            <a:blip r:embed="rId6"/>
            <a:stretch>
              <a:fillRect l="0" t="0" r="0" b="0"/>
            </a:stretch>
          </a:blipFill>
        </p:spPr>
      </p:sp>
      <p:sp>
        <p:nvSpPr>
          <p:cNvPr name="TextBox 36" id="36"/>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ÉTUDE DESCRIPTIVE</a:t>
            </a:r>
          </a:p>
        </p:txBody>
      </p:sp>
      <p:sp>
        <p:nvSpPr>
          <p:cNvPr name="TextBox 37" id="37"/>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8</a:t>
            </a:r>
          </a:p>
        </p:txBody>
      </p:sp>
      <p:sp>
        <p:nvSpPr>
          <p:cNvPr name="TextBox 38" id="38"/>
          <p:cNvSpPr txBox="true"/>
          <p:nvPr/>
        </p:nvSpPr>
        <p:spPr>
          <a:xfrm rot="0">
            <a:off x="2765471" y="193582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Analyse univariée</a:t>
            </a:r>
          </a:p>
        </p:txBody>
      </p:sp>
      <p:sp>
        <p:nvSpPr>
          <p:cNvPr name="TextBox 39" id="39"/>
          <p:cNvSpPr txBox="true"/>
          <p:nvPr/>
        </p:nvSpPr>
        <p:spPr>
          <a:xfrm rot="0">
            <a:off x="5651158" y="5816715"/>
            <a:ext cx="973217" cy="297180"/>
          </a:xfrm>
          <a:prstGeom prst="rect">
            <a:avLst/>
          </a:prstGeom>
        </p:spPr>
        <p:txBody>
          <a:bodyPr anchor="t" rtlCol="false" tIns="0" lIns="0" bIns="0" rIns="0">
            <a:spAutoFit/>
          </a:bodyPr>
          <a:lstStyle/>
          <a:p>
            <a:pPr algn="ctr">
              <a:lnSpc>
                <a:spcPts val="2519"/>
              </a:lnSpc>
            </a:pPr>
            <a:r>
              <a:rPr lang="en-US" sz="1799">
                <a:solidFill>
                  <a:srgbClr val="000000"/>
                </a:solidFill>
                <a:latin typeface="Open Sans"/>
                <a:ea typeface="Open Sans"/>
                <a:cs typeface="Open Sans"/>
                <a:sym typeface="Open Sans"/>
              </a:rPr>
              <a:t>Test arch</a:t>
            </a:r>
          </a:p>
        </p:txBody>
      </p:sp>
      <p:sp>
        <p:nvSpPr>
          <p:cNvPr name="TextBox 40" id="40"/>
          <p:cNvSpPr txBox="true"/>
          <p:nvPr/>
        </p:nvSpPr>
        <p:spPr>
          <a:xfrm rot="0">
            <a:off x="4079170" y="5207766"/>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6</a:t>
            </a:r>
          </a:p>
        </p:txBody>
      </p:sp>
      <p:sp>
        <p:nvSpPr>
          <p:cNvPr name="TextBox 41" id="41"/>
          <p:cNvSpPr txBox="true"/>
          <p:nvPr/>
        </p:nvSpPr>
        <p:spPr>
          <a:xfrm rot="0">
            <a:off x="10419888" y="5207766"/>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7</a:t>
            </a:r>
          </a:p>
        </p:txBody>
      </p:sp>
      <p:sp>
        <p:nvSpPr>
          <p:cNvPr name="TextBox 42" id="42"/>
          <p:cNvSpPr txBox="true"/>
          <p:nvPr/>
        </p:nvSpPr>
        <p:spPr>
          <a:xfrm rot="0">
            <a:off x="10617588" y="8303390"/>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9</a:t>
            </a:r>
          </a:p>
        </p:txBody>
      </p:sp>
      <p:sp>
        <p:nvSpPr>
          <p:cNvPr name="TextBox 43" id="43"/>
          <p:cNvSpPr txBox="true"/>
          <p:nvPr/>
        </p:nvSpPr>
        <p:spPr>
          <a:xfrm rot="0">
            <a:off x="4216985" y="8386599"/>
            <a:ext cx="3841563" cy="381000"/>
          </a:xfrm>
          <a:prstGeom prst="rect">
            <a:avLst/>
          </a:prstGeom>
        </p:spPr>
        <p:txBody>
          <a:bodyPr anchor="t" rtlCol="false" tIns="0" lIns="0" bIns="0" rIns="0">
            <a:spAutoFit/>
          </a:bodyPr>
          <a:lstStyle/>
          <a:p>
            <a:pPr algn="ctr" marL="0" indent="0" lvl="0">
              <a:lnSpc>
                <a:spcPts val="3150"/>
              </a:lnSpc>
            </a:pPr>
            <a:r>
              <a:rPr lang="en-US" b="true" sz="2250" spc="112">
                <a:solidFill>
                  <a:srgbClr val="4E6E81"/>
                </a:solidFill>
                <a:latin typeface="Open Sans Bold"/>
                <a:ea typeface="Open Sans Bold"/>
                <a:cs typeface="Open Sans Bold"/>
                <a:sym typeface="Open Sans Bold"/>
              </a:rPr>
              <a:t>Figure 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922" y="0"/>
            <a:ext cx="9285661" cy="586359"/>
            <a:chOff x="0" y="0"/>
            <a:chExt cx="12380881" cy="781812"/>
          </a:xfrm>
        </p:grpSpPr>
        <p:grpSp>
          <p:nvGrpSpPr>
            <p:cNvPr name="Group 3" id="3"/>
            <p:cNvGrpSpPr/>
            <p:nvPr/>
          </p:nvGrpSpPr>
          <p:grpSpPr>
            <a:xfrm rot="0">
              <a:off x="0" y="0"/>
              <a:ext cx="10401338" cy="781812"/>
              <a:chOff x="0" y="0"/>
              <a:chExt cx="2054585" cy="154432"/>
            </a:xfrm>
          </p:grpSpPr>
          <p:sp>
            <p:nvSpPr>
              <p:cNvPr name="Freeform 4" id="4"/>
              <p:cNvSpPr/>
              <p:nvPr/>
            </p:nvSpPr>
            <p:spPr>
              <a:xfrm flipH="false" flipV="false" rot="0">
                <a:off x="0" y="0"/>
                <a:ext cx="2054585" cy="154432"/>
              </a:xfrm>
              <a:custGeom>
                <a:avLst/>
                <a:gdLst/>
                <a:ahLst/>
                <a:cxnLst/>
                <a:rect r="r" b="b" t="t" l="l"/>
                <a:pathLst>
                  <a:path h="154432" w="2054585">
                    <a:moveTo>
                      <a:pt x="0" y="0"/>
                    </a:moveTo>
                    <a:lnTo>
                      <a:pt x="2054585" y="0"/>
                    </a:lnTo>
                    <a:lnTo>
                      <a:pt x="2054585" y="154432"/>
                    </a:lnTo>
                    <a:lnTo>
                      <a:pt x="0" y="154432"/>
                    </a:lnTo>
                    <a:close/>
                  </a:path>
                </a:pathLst>
              </a:custGeom>
              <a:solidFill>
                <a:srgbClr val="F90000">
                  <a:alpha val="80000"/>
                </a:srgbClr>
              </a:solidFill>
            </p:spPr>
          </p:sp>
          <p:sp>
            <p:nvSpPr>
              <p:cNvPr name="TextBox 5" id="5"/>
              <p:cNvSpPr txBox="true"/>
              <p:nvPr/>
            </p:nvSpPr>
            <p:spPr>
              <a:xfrm>
                <a:off x="0" y="-47625"/>
                <a:ext cx="2054585" cy="202057"/>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10522163" y="0"/>
              <a:ext cx="928243" cy="781812"/>
              <a:chOff x="0" y="0"/>
              <a:chExt cx="183357" cy="154432"/>
            </a:xfrm>
          </p:grpSpPr>
          <p:sp>
            <p:nvSpPr>
              <p:cNvPr name="Freeform 7" id="7"/>
              <p:cNvSpPr/>
              <p:nvPr/>
            </p:nvSpPr>
            <p:spPr>
              <a:xfrm flipH="false" flipV="false" rot="0">
                <a:off x="0" y="0"/>
                <a:ext cx="183357" cy="154432"/>
              </a:xfrm>
              <a:custGeom>
                <a:avLst/>
                <a:gdLst/>
                <a:ahLst/>
                <a:cxnLst/>
                <a:rect r="r" b="b" t="t" l="l"/>
                <a:pathLst>
                  <a:path h="154432" w="183357">
                    <a:moveTo>
                      <a:pt x="0" y="0"/>
                    </a:moveTo>
                    <a:lnTo>
                      <a:pt x="183357" y="0"/>
                    </a:lnTo>
                    <a:lnTo>
                      <a:pt x="183357" y="154432"/>
                    </a:lnTo>
                    <a:lnTo>
                      <a:pt x="0" y="154432"/>
                    </a:lnTo>
                    <a:close/>
                  </a:path>
                </a:pathLst>
              </a:custGeom>
              <a:solidFill>
                <a:srgbClr val="F90000">
                  <a:alpha val="80000"/>
                </a:srgbClr>
              </a:solidFill>
            </p:spPr>
          </p:sp>
          <p:sp>
            <p:nvSpPr>
              <p:cNvPr name="TextBox 8" id="8"/>
              <p:cNvSpPr txBox="true"/>
              <p:nvPr/>
            </p:nvSpPr>
            <p:spPr>
              <a:xfrm>
                <a:off x="0" y="-47625"/>
                <a:ext cx="183357" cy="202057"/>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11590771" y="0"/>
              <a:ext cx="385167" cy="781812"/>
              <a:chOff x="0" y="0"/>
              <a:chExt cx="76082" cy="154432"/>
            </a:xfrm>
          </p:grpSpPr>
          <p:sp>
            <p:nvSpPr>
              <p:cNvPr name="Freeform 10" id="10"/>
              <p:cNvSpPr/>
              <p:nvPr/>
            </p:nvSpPr>
            <p:spPr>
              <a:xfrm flipH="false" flipV="false" rot="0">
                <a:off x="0" y="0"/>
                <a:ext cx="76082" cy="154432"/>
              </a:xfrm>
              <a:custGeom>
                <a:avLst/>
                <a:gdLst/>
                <a:ahLst/>
                <a:cxnLst/>
                <a:rect r="r" b="b" t="t" l="l"/>
                <a:pathLst>
                  <a:path h="154432" w="76082">
                    <a:moveTo>
                      <a:pt x="0" y="0"/>
                    </a:moveTo>
                    <a:lnTo>
                      <a:pt x="76082" y="0"/>
                    </a:lnTo>
                    <a:lnTo>
                      <a:pt x="76082" y="154432"/>
                    </a:lnTo>
                    <a:lnTo>
                      <a:pt x="0" y="154432"/>
                    </a:lnTo>
                    <a:close/>
                  </a:path>
                </a:pathLst>
              </a:custGeom>
              <a:solidFill>
                <a:srgbClr val="F90000">
                  <a:alpha val="80000"/>
                </a:srgbClr>
              </a:solidFill>
            </p:spPr>
          </p:sp>
          <p:sp>
            <p:nvSpPr>
              <p:cNvPr name="TextBox 11" id="11"/>
              <p:cNvSpPr txBox="true"/>
              <p:nvPr/>
            </p:nvSpPr>
            <p:spPr>
              <a:xfrm>
                <a:off x="0" y="-47625"/>
                <a:ext cx="76082" cy="202057"/>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12115638" y="0"/>
              <a:ext cx="265243" cy="781812"/>
              <a:chOff x="0" y="0"/>
              <a:chExt cx="52394" cy="154432"/>
            </a:xfrm>
          </p:grpSpPr>
          <p:sp>
            <p:nvSpPr>
              <p:cNvPr name="Freeform 13" id="13"/>
              <p:cNvSpPr/>
              <p:nvPr/>
            </p:nvSpPr>
            <p:spPr>
              <a:xfrm flipH="false" flipV="false" rot="0">
                <a:off x="0" y="0"/>
                <a:ext cx="52394" cy="154432"/>
              </a:xfrm>
              <a:custGeom>
                <a:avLst/>
                <a:gdLst/>
                <a:ahLst/>
                <a:cxnLst/>
                <a:rect r="r" b="b" t="t" l="l"/>
                <a:pathLst>
                  <a:path h="154432" w="52394">
                    <a:moveTo>
                      <a:pt x="0" y="0"/>
                    </a:moveTo>
                    <a:lnTo>
                      <a:pt x="52394" y="0"/>
                    </a:lnTo>
                    <a:lnTo>
                      <a:pt x="52394" y="154432"/>
                    </a:lnTo>
                    <a:lnTo>
                      <a:pt x="0" y="154432"/>
                    </a:lnTo>
                    <a:close/>
                  </a:path>
                </a:pathLst>
              </a:custGeom>
              <a:solidFill>
                <a:srgbClr val="F90000">
                  <a:alpha val="80000"/>
                </a:srgbClr>
              </a:solidFill>
            </p:spPr>
          </p:sp>
          <p:sp>
            <p:nvSpPr>
              <p:cNvPr name="TextBox 14" id="14"/>
              <p:cNvSpPr txBox="true"/>
              <p:nvPr/>
            </p:nvSpPr>
            <p:spPr>
              <a:xfrm>
                <a:off x="0" y="-47625"/>
                <a:ext cx="52394" cy="202057"/>
              </a:xfrm>
              <a:prstGeom prst="rect">
                <a:avLst/>
              </a:prstGeom>
            </p:spPr>
            <p:txBody>
              <a:bodyPr anchor="ctr" rtlCol="false" tIns="50800" lIns="50800" bIns="50800" rIns="50800"/>
              <a:lstStyle/>
              <a:p>
                <a:pPr algn="ctr">
                  <a:lnSpc>
                    <a:spcPts val="3359"/>
                  </a:lnSpc>
                </a:pPr>
              </a:p>
            </p:txBody>
          </p:sp>
        </p:grpSp>
      </p:grpSp>
      <p:grpSp>
        <p:nvGrpSpPr>
          <p:cNvPr name="Group 15" id="15"/>
          <p:cNvGrpSpPr/>
          <p:nvPr/>
        </p:nvGrpSpPr>
        <p:grpSpPr>
          <a:xfrm rot="0">
            <a:off x="8566250" y="9695180"/>
            <a:ext cx="9299318" cy="591820"/>
            <a:chOff x="0" y="0"/>
            <a:chExt cx="12399091" cy="789094"/>
          </a:xfrm>
        </p:grpSpPr>
        <p:grpSp>
          <p:nvGrpSpPr>
            <p:cNvPr name="Group 16" id="16"/>
            <p:cNvGrpSpPr/>
            <p:nvPr/>
          </p:nvGrpSpPr>
          <p:grpSpPr>
            <a:xfrm rot="0">
              <a:off x="1997753" y="0"/>
              <a:ext cx="10401338" cy="789094"/>
              <a:chOff x="0" y="0"/>
              <a:chExt cx="2054585" cy="155870"/>
            </a:xfrm>
          </p:grpSpPr>
          <p:sp>
            <p:nvSpPr>
              <p:cNvPr name="Freeform 17" id="17"/>
              <p:cNvSpPr/>
              <p:nvPr/>
            </p:nvSpPr>
            <p:spPr>
              <a:xfrm flipH="false" flipV="false" rot="0">
                <a:off x="0" y="0"/>
                <a:ext cx="2054585" cy="155870"/>
              </a:xfrm>
              <a:custGeom>
                <a:avLst/>
                <a:gdLst/>
                <a:ahLst/>
                <a:cxnLst/>
                <a:rect r="r" b="b" t="t" l="l"/>
                <a:pathLst>
                  <a:path h="155870" w="2054585">
                    <a:moveTo>
                      <a:pt x="0" y="0"/>
                    </a:moveTo>
                    <a:lnTo>
                      <a:pt x="2054585" y="0"/>
                    </a:lnTo>
                    <a:lnTo>
                      <a:pt x="2054585" y="155870"/>
                    </a:lnTo>
                    <a:lnTo>
                      <a:pt x="0" y="155870"/>
                    </a:lnTo>
                    <a:close/>
                  </a:path>
                </a:pathLst>
              </a:custGeom>
              <a:solidFill>
                <a:srgbClr val="F90000">
                  <a:alpha val="80000"/>
                </a:srgbClr>
              </a:solidFill>
            </p:spPr>
          </p:sp>
          <p:sp>
            <p:nvSpPr>
              <p:cNvPr name="TextBox 18" id="18"/>
              <p:cNvSpPr txBox="true"/>
              <p:nvPr/>
            </p:nvSpPr>
            <p:spPr>
              <a:xfrm>
                <a:off x="0" y="-47625"/>
                <a:ext cx="2054585" cy="203495"/>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29810" y="0"/>
              <a:ext cx="928243" cy="789094"/>
              <a:chOff x="0" y="0"/>
              <a:chExt cx="183357" cy="155870"/>
            </a:xfrm>
          </p:grpSpPr>
          <p:sp>
            <p:nvSpPr>
              <p:cNvPr name="Freeform 20" id="20"/>
              <p:cNvSpPr/>
              <p:nvPr/>
            </p:nvSpPr>
            <p:spPr>
              <a:xfrm flipH="false" flipV="false" rot="0">
                <a:off x="0" y="0"/>
                <a:ext cx="183357" cy="155870"/>
              </a:xfrm>
              <a:custGeom>
                <a:avLst/>
                <a:gdLst/>
                <a:ahLst/>
                <a:cxnLst/>
                <a:rect r="r" b="b" t="t" l="l"/>
                <a:pathLst>
                  <a:path h="155870" w="183357">
                    <a:moveTo>
                      <a:pt x="0" y="0"/>
                    </a:moveTo>
                    <a:lnTo>
                      <a:pt x="183357" y="0"/>
                    </a:lnTo>
                    <a:lnTo>
                      <a:pt x="183357" y="155870"/>
                    </a:lnTo>
                    <a:lnTo>
                      <a:pt x="0" y="155870"/>
                    </a:lnTo>
                    <a:close/>
                  </a:path>
                </a:pathLst>
              </a:custGeom>
              <a:solidFill>
                <a:srgbClr val="F90000">
                  <a:alpha val="80000"/>
                </a:srgbClr>
              </a:solidFill>
            </p:spPr>
          </p:sp>
          <p:sp>
            <p:nvSpPr>
              <p:cNvPr name="TextBox 21" id="21"/>
              <p:cNvSpPr txBox="true"/>
              <p:nvPr/>
            </p:nvSpPr>
            <p:spPr>
              <a:xfrm>
                <a:off x="0" y="-47625"/>
                <a:ext cx="183357" cy="203495"/>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404943" y="0"/>
              <a:ext cx="385167" cy="789094"/>
              <a:chOff x="0" y="0"/>
              <a:chExt cx="76082" cy="155870"/>
            </a:xfrm>
          </p:grpSpPr>
          <p:sp>
            <p:nvSpPr>
              <p:cNvPr name="Freeform 23" id="23"/>
              <p:cNvSpPr/>
              <p:nvPr/>
            </p:nvSpPr>
            <p:spPr>
              <a:xfrm flipH="false" flipV="false" rot="0">
                <a:off x="0" y="0"/>
                <a:ext cx="76082" cy="155870"/>
              </a:xfrm>
              <a:custGeom>
                <a:avLst/>
                <a:gdLst/>
                <a:ahLst/>
                <a:cxnLst/>
                <a:rect r="r" b="b" t="t" l="l"/>
                <a:pathLst>
                  <a:path h="155870" w="76082">
                    <a:moveTo>
                      <a:pt x="0" y="0"/>
                    </a:moveTo>
                    <a:lnTo>
                      <a:pt x="76082" y="0"/>
                    </a:lnTo>
                    <a:lnTo>
                      <a:pt x="76082" y="155870"/>
                    </a:lnTo>
                    <a:lnTo>
                      <a:pt x="0" y="155870"/>
                    </a:lnTo>
                    <a:close/>
                  </a:path>
                </a:pathLst>
              </a:custGeom>
              <a:solidFill>
                <a:srgbClr val="F90000">
                  <a:alpha val="80000"/>
                </a:srgbClr>
              </a:solidFill>
            </p:spPr>
          </p:sp>
          <p:sp>
            <p:nvSpPr>
              <p:cNvPr name="TextBox 24" id="24"/>
              <p:cNvSpPr txBox="true"/>
              <p:nvPr/>
            </p:nvSpPr>
            <p:spPr>
              <a:xfrm>
                <a:off x="0" y="-47625"/>
                <a:ext cx="76082" cy="203495"/>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0" y="0"/>
              <a:ext cx="265243" cy="789094"/>
              <a:chOff x="0" y="0"/>
              <a:chExt cx="52394" cy="155870"/>
            </a:xfrm>
          </p:grpSpPr>
          <p:sp>
            <p:nvSpPr>
              <p:cNvPr name="Freeform 26" id="26"/>
              <p:cNvSpPr/>
              <p:nvPr/>
            </p:nvSpPr>
            <p:spPr>
              <a:xfrm flipH="false" flipV="false" rot="0">
                <a:off x="0" y="0"/>
                <a:ext cx="52394" cy="155870"/>
              </a:xfrm>
              <a:custGeom>
                <a:avLst/>
                <a:gdLst/>
                <a:ahLst/>
                <a:cxnLst/>
                <a:rect r="r" b="b" t="t" l="l"/>
                <a:pathLst>
                  <a:path h="155870" w="52394">
                    <a:moveTo>
                      <a:pt x="0" y="0"/>
                    </a:moveTo>
                    <a:lnTo>
                      <a:pt x="52394" y="0"/>
                    </a:lnTo>
                    <a:lnTo>
                      <a:pt x="52394" y="155870"/>
                    </a:lnTo>
                    <a:lnTo>
                      <a:pt x="0" y="155870"/>
                    </a:lnTo>
                    <a:close/>
                  </a:path>
                </a:pathLst>
              </a:custGeom>
              <a:solidFill>
                <a:srgbClr val="F90000">
                  <a:alpha val="80000"/>
                </a:srgbClr>
              </a:solidFill>
            </p:spPr>
          </p:sp>
          <p:sp>
            <p:nvSpPr>
              <p:cNvPr name="TextBox 27" id="27"/>
              <p:cNvSpPr txBox="true"/>
              <p:nvPr/>
            </p:nvSpPr>
            <p:spPr>
              <a:xfrm>
                <a:off x="0" y="-47625"/>
                <a:ext cx="52394" cy="203495"/>
              </a:xfrm>
              <a:prstGeom prst="rect">
                <a:avLst/>
              </a:prstGeom>
            </p:spPr>
            <p:txBody>
              <a:bodyPr anchor="ctr" rtlCol="false" tIns="50800" lIns="50800" bIns="50800" rIns="50800"/>
              <a:lstStyle/>
              <a:p>
                <a:pPr algn="ctr">
                  <a:lnSpc>
                    <a:spcPts val="3359"/>
                  </a:lnSpc>
                </a:pPr>
              </a:p>
            </p:txBody>
          </p:sp>
        </p:grpSp>
      </p:grpSp>
      <p:grpSp>
        <p:nvGrpSpPr>
          <p:cNvPr name="Group 28" id="28"/>
          <p:cNvGrpSpPr/>
          <p:nvPr/>
        </p:nvGrpSpPr>
        <p:grpSpPr>
          <a:xfrm rot="0">
            <a:off x="1028700" y="9258300"/>
            <a:ext cx="248490" cy="24849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solidFill>
          </p:spPr>
        </p:sp>
        <p:sp>
          <p:nvSpPr>
            <p:cNvPr name="TextBox 30" id="30"/>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Freeform 31" id="31"/>
          <p:cNvSpPr/>
          <p:nvPr/>
        </p:nvSpPr>
        <p:spPr>
          <a:xfrm flipH="false" flipV="false" rot="0">
            <a:off x="15193346" y="293180"/>
            <a:ext cx="2488714" cy="1042569"/>
          </a:xfrm>
          <a:custGeom>
            <a:avLst/>
            <a:gdLst/>
            <a:ahLst/>
            <a:cxnLst/>
            <a:rect r="r" b="b" t="t" l="l"/>
            <a:pathLst>
              <a:path h="1042569" w="2488714">
                <a:moveTo>
                  <a:pt x="0" y="0"/>
                </a:moveTo>
                <a:lnTo>
                  <a:pt x="2488714" y="0"/>
                </a:lnTo>
                <a:lnTo>
                  <a:pt x="2488714" y="1042569"/>
                </a:lnTo>
                <a:lnTo>
                  <a:pt x="0" y="1042569"/>
                </a:lnTo>
                <a:lnTo>
                  <a:pt x="0" y="0"/>
                </a:lnTo>
                <a:close/>
              </a:path>
            </a:pathLst>
          </a:custGeom>
          <a:blipFill>
            <a:blip r:embed="rId2"/>
            <a:stretch>
              <a:fillRect l="0" t="0" r="0" b="0"/>
            </a:stretch>
          </a:blipFill>
        </p:spPr>
      </p:sp>
      <p:sp>
        <p:nvSpPr>
          <p:cNvPr name="Freeform 32" id="32"/>
          <p:cNvSpPr/>
          <p:nvPr/>
        </p:nvSpPr>
        <p:spPr>
          <a:xfrm flipH="false" flipV="false" rot="0">
            <a:off x="9223013" y="4357131"/>
            <a:ext cx="5145537" cy="1711635"/>
          </a:xfrm>
          <a:custGeom>
            <a:avLst/>
            <a:gdLst/>
            <a:ahLst/>
            <a:cxnLst/>
            <a:rect r="r" b="b" t="t" l="l"/>
            <a:pathLst>
              <a:path h="1711635" w="5145537">
                <a:moveTo>
                  <a:pt x="0" y="0"/>
                </a:moveTo>
                <a:lnTo>
                  <a:pt x="5145537" y="0"/>
                </a:lnTo>
                <a:lnTo>
                  <a:pt x="5145537" y="1711635"/>
                </a:lnTo>
                <a:lnTo>
                  <a:pt x="0" y="1711635"/>
                </a:lnTo>
                <a:lnTo>
                  <a:pt x="0" y="0"/>
                </a:lnTo>
                <a:close/>
              </a:path>
            </a:pathLst>
          </a:custGeom>
          <a:blipFill>
            <a:blip r:embed="rId3"/>
            <a:stretch>
              <a:fillRect l="0" t="0" r="0" b="0"/>
            </a:stretch>
          </a:blipFill>
        </p:spPr>
      </p:sp>
      <p:sp>
        <p:nvSpPr>
          <p:cNvPr name="TextBox 33" id="33"/>
          <p:cNvSpPr txBox="true"/>
          <p:nvPr/>
        </p:nvSpPr>
        <p:spPr>
          <a:xfrm rot="0">
            <a:off x="9739113" y="3388519"/>
            <a:ext cx="4318257" cy="968613"/>
          </a:xfrm>
          <a:prstGeom prst="rect">
            <a:avLst/>
          </a:prstGeom>
        </p:spPr>
        <p:txBody>
          <a:bodyPr anchor="t" rtlCol="false" tIns="0" lIns="0" bIns="0" rIns="0">
            <a:spAutoFit/>
          </a:bodyPr>
          <a:lstStyle/>
          <a:p>
            <a:pPr algn="ctr">
              <a:lnSpc>
                <a:spcPts val="3981"/>
              </a:lnSpc>
              <a:spcBef>
                <a:spcPct val="0"/>
              </a:spcBef>
            </a:pPr>
            <a:r>
              <a:rPr lang="en-US" sz="2843" spc="284">
                <a:solidFill>
                  <a:srgbClr val="000000"/>
                </a:solidFill>
                <a:latin typeface="Lato"/>
                <a:ea typeface="Lato"/>
                <a:cs typeface="Lato"/>
                <a:sym typeface="Lato"/>
              </a:rPr>
              <a:t>Jeu de données(Kaggle)</a:t>
            </a:r>
          </a:p>
        </p:txBody>
      </p:sp>
      <p:sp>
        <p:nvSpPr>
          <p:cNvPr name="TextBox 34" id="34"/>
          <p:cNvSpPr txBox="true"/>
          <p:nvPr/>
        </p:nvSpPr>
        <p:spPr>
          <a:xfrm rot="0">
            <a:off x="8967993" y="6032428"/>
            <a:ext cx="5655579" cy="968613"/>
          </a:xfrm>
          <a:prstGeom prst="rect">
            <a:avLst/>
          </a:prstGeom>
        </p:spPr>
        <p:txBody>
          <a:bodyPr anchor="t" rtlCol="false" tIns="0" lIns="0" bIns="0" rIns="0">
            <a:spAutoFit/>
          </a:bodyPr>
          <a:lstStyle/>
          <a:p>
            <a:pPr algn="ctr">
              <a:lnSpc>
                <a:spcPts val="3981"/>
              </a:lnSpc>
              <a:spcBef>
                <a:spcPct val="0"/>
              </a:spcBef>
            </a:pPr>
            <a:r>
              <a:rPr lang="en-US" sz="2843" spc="284">
                <a:solidFill>
                  <a:srgbClr val="000000"/>
                </a:solidFill>
                <a:latin typeface="Lato"/>
                <a:ea typeface="Lato"/>
                <a:cs typeface="Lato"/>
                <a:sym typeface="Lato"/>
              </a:rPr>
              <a:t>Période variable en fonction des disponibilités.</a:t>
            </a:r>
          </a:p>
        </p:txBody>
      </p:sp>
      <p:sp>
        <p:nvSpPr>
          <p:cNvPr name="TextBox 35" id="35"/>
          <p:cNvSpPr txBox="true"/>
          <p:nvPr/>
        </p:nvSpPr>
        <p:spPr>
          <a:xfrm rot="0">
            <a:off x="9822953" y="6964702"/>
            <a:ext cx="3945657" cy="472002"/>
          </a:xfrm>
          <a:prstGeom prst="rect">
            <a:avLst/>
          </a:prstGeom>
        </p:spPr>
        <p:txBody>
          <a:bodyPr anchor="t" rtlCol="false" tIns="0" lIns="0" bIns="0" rIns="0">
            <a:spAutoFit/>
          </a:bodyPr>
          <a:lstStyle/>
          <a:p>
            <a:pPr algn="ctr">
              <a:lnSpc>
                <a:spcPts val="3981"/>
              </a:lnSpc>
              <a:spcBef>
                <a:spcPct val="0"/>
              </a:spcBef>
            </a:pPr>
            <a:r>
              <a:rPr lang="en-US" sz="2843" spc="284">
                <a:solidFill>
                  <a:srgbClr val="000000"/>
                </a:solidFill>
                <a:latin typeface="Lato"/>
                <a:ea typeface="Lato"/>
                <a:cs typeface="Lato"/>
                <a:sym typeface="Lato"/>
              </a:rPr>
              <a:t>colonne: prix</a:t>
            </a:r>
          </a:p>
        </p:txBody>
      </p:sp>
      <p:sp>
        <p:nvSpPr>
          <p:cNvPr name="Freeform 36" id="36"/>
          <p:cNvSpPr/>
          <p:nvPr/>
        </p:nvSpPr>
        <p:spPr>
          <a:xfrm flipH="false" flipV="false" rot="0">
            <a:off x="14057369" y="4102289"/>
            <a:ext cx="566202" cy="566202"/>
          </a:xfrm>
          <a:custGeom>
            <a:avLst/>
            <a:gdLst/>
            <a:ahLst/>
            <a:cxnLst/>
            <a:rect r="r" b="b" t="t" l="l"/>
            <a:pathLst>
              <a:path h="566202" w="566202">
                <a:moveTo>
                  <a:pt x="0" y="0"/>
                </a:moveTo>
                <a:lnTo>
                  <a:pt x="566202" y="0"/>
                </a:lnTo>
                <a:lnTo>
                  <a:pt x="566202" y="566201"/>
                </a:lnTo>
                <a:lnTo>
                  <a:pt x="0" y="566201"/>
                </a:lnTo>
                <a:lnTo>
                  <a:pt x="0" y="0"/>
                </a:lnTo>
                <a:close/>
              </a:path>
            </a:pathLst>
          </a:custGeom>
          <a:blipFill>
            <a:blip r:embed="rId4"/>
            <a:stretch>
              <a:fillRect l="0" t="0" r="0" b="0"/>
            </a:stretch>
          </a:blipFill>
        </p:spPr>
      </p:sp>
      <p:sp>
        <p:nvSpPr>
          <p:cNvPr name="Freeform 37" id="37"/>
          <p:cNvSpPr/>
          <p:nvPr/>
        </p:nvSpPr>
        <p:spPr>
          <a:xfrm flipH="false" flipV="false" rot="0">
            <a:off x="2971273" y="4434778"/>
            <a:ext cx="6353029" cy="1461197"/>
          </a:xfrm>
          <a:custGeom>
            <a:avLst/>
            <a:gdLst/>
            <a:ahLst/>
            <a:cxnLst/>
            <a:rect r="r" b="b" t="t" l="l"/>
            <a:pathLst>
              <a:path h="1461197" w="6353029">
                <a:moveTo>
                  <a:pt x="0" y="0"/>
                </a:moveTo>
                <a:lnTo>
                  <a:pt x="6353029" y="0"/>
                </a:lnTo>
                <a:lnTo>
                  <a:pt x="6353029" y="1461197"/>
                </a:lnTo>
                <a:lnTo>
                  <a:pt x="0" y="1461197"/>
                </a:lnTo>
                <a:lnTo>
                  <a:pt x="0" y="0"/>
                </a:lnTo>
                <a:close/>
              </a:path>
            </a:pathLst>
          </a:custGeom>
          <a:blipFill>
            <a:blip r:embed="rId5"/>
            <a:stretch>
              <a:fillRect l="0" t="0" r="0" b="0"/>
            </a:stretch>
          </a:blipFill>
        </p:spPr>
      </p:sp>
      <p:sp>
        <p:nvSpPr>
          <p:cNvPr name="TextBox 38" id="38"/>
          <p:cNvSpPr txBox="true"/>
          <p:nvPr/>
        </p:nvSpPr>
        <p:spPr>
          <a:xfrm rot="0">
            <a:off x="4996393" y="1211924"/>
            <a:ext cx="8295215" cy="809624"/>
          </a:xfrm>
          <a:prstGeom prst="rect">
            <a:avLst/>
          </a:prstGeom>
        </p:spPr>
        <p:txBody>
          <a:bodyPr anchor="t" rtlCol="false" tIns="0" lIns="0" bIns="0" rIns="0">
            <a:spAutoFit/>
          </a:bodyPr>
          <a:lstStyle/>
          <a:p>
            <a:pPr algn="ctr" marL="0" indent="0" lvl="0">
              <a:lnSpc>
                <a:spcPts val="6300"/>
              </a:lnSpc>
            </a:pPr>
            <a:r>
              <a:rPr lang="en-US" b="true" sz="4500" spc="225">
                <a:solidFill>
                  <a:srgbClr val="000000"/>
                </a:solidFill>
                <a:latin typeface="Helios Extended Bold"/>
                <a:ea typeface="Helios Extended Bold"/>
                <a:cs typeface="Helios Extended Bold"/>
                <a:sym typeface="Helios Extended Bold"/>
              </a:rPr>
              <a:t>ÉTUDE DESCRIPTIVE</a:t>
            </a:r>
          </a:p>
        </p:txBody>
      </p:sp>
      <p:sp>
        <p:nvSpPr>
          <p:cNvPr name="TextBox 39" id="39"/>
          <p:cNvSpPr txBox="true"/>
          <p:nvPr/>
        </p:nvSpPr>
        <p:spPr>
          <a:xfrm rot="0">
            <a:off x="16437703" y="9695180"/>
            <a:ext cx="1070071" cy="452815"/>
          </a:xfrm>
          <a:prstGeom prst="rect">
            <a:avLst/>
          </a:prstGeom>
        </p:spPr>
        <p:txBody>
          <a:bodyPr anchor="t" rtlCol="false" tIns="0" lIns="0" bIns="0" rIns="0" wrap="none">
            <a:spAutoFit/>
          </a:bodyPr>
          <a:lstStyle/>
          <a:p>
            <a:pPr algn="ctr">
              <a:lnSpc>
                <a:spcPts val="3665"/>
              </a:lnSpc>
              <a:spcBef>
                <a:spcPct val="0"/>
              </a:spcBef>
            </a:pPr>
            <a:r>
              <a:rPr lang="en-US" b="true" sz="2618">
                <a:solidFill>
                  <a:srgbClr val="FFFFFF"/>
                </a:solidFill>
                <a:latin typeface="Open Sans Bold"/>
                <a:ea typeface="Open Sans Bold"/>
                <a:cs typeface="Open Sans Bold"/>
                <a:sym typeface="Open Sans Bold"/>
              </a:rPr>
              <a:t>Page 9</a:t>
            </a:r>
          </a:p>
        </p:txBody>
      </p:sp>
      <p:sp>
        <p:nvSpPr>
          <p:cNvPr name="TextBox 40" id="40"/>
          <p:cNvSpPr txBox="true"/>
          <p:nvPr/>
        </p:nvSpPr>
        <p:spPr>
          <a:xfrm rot="0">
            <a:off x="2765471" y="1935823"/>
            <a:ext cx="12757058" cy="556895"/>
          </a:xfrm>
          <a:prstGeom prst="rect">
            <a:avLst/>
          </a:prstGeom>
        </p:spPr>
        <p:txBody>
          <a:bodyPr anchor="t" rtlCol="false" tIns="0" lIns="0" bIns="0" rIns="0">
            <a:spAutoFit/>
          </a:bodyPr>
          <a:lstStyle/>
          <a:p>
            <a:pPr algn="ctr" marL="0" indent="0" lvl="0">
              <a:lnSpc>
                <a:spcPts val="4480"/>
              </a:lnSpc>
            </a:pPr>
            <a:r>
              <a:rPr lang="en-US" b="true" sz="3200" spc="160">
                <a:solidFill>
                  <a:srgbClr val="F90000"/>
                </a:solidFill>
                <a:latin typeface="Helios Extended Bold"/>
                <a:ea typeface="Helios Extended Bold"/>
                <a:cs typeface="Helios Extended Bold"/>
                <a:sym typeface="Helios Extended Bold"/>
              </a:rPr>
              <a:t>Analyse bivariée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DAGn8nVX4rA</dc:identifier>
  <dcterms:modified xsi:type="dcterms:W3CDTF">2011-08-01T06:04:30Z</dcterms:modified>
  <cp:revision>1</cp:revision>
  <dc:title>White and Grey Modern Business Research Proposal Presentation</dc:title>
</cp:coreProperties>
</file>